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77" r:id="rId4"/>
    <p:sldId id="278" r:id="rId5"/>
    <p:sldId id="259" r:id="rId6"/>
    <p:sldId id="279" r:id="rId7"/>
    <p:sldId id="280" r:id="rId8"/>
    <p:sldId id="271" r:id="rId9"/>
    <p:sldId id="281" r:id="rId10"/>
    <p:sldId id="261" r:id="rId11"/>
    <p:sldId id="262" r:id="rId12"/>
    <p:sldId id="283" r:id="rId13"/>
    <p:sldId id="284" r:id="rId14"/>
    <p:sldId id="285" r:id="rId15"/>
    <p:sldId id="292" r:id="rId16"/>
    <p:sldId id="290" r:id="rId17"/>
    <p:sldId id="299" r:id="rId18"/>
    <p:sldId id="301" r:id="rId19"/>
    <p:sldId id="300" r:id="rId20"/>
    <p:sldId id="273" r:id="rId21"/>
    <p:sldId id="274" r:id="rId22"/>
    <p:sldId id="291" r:id="rId23"/>
    <p:sldId id="257" r:id="rId24"/>
    <p:sldId id="293" r:id="rId25"/>
    <p:sldId id="294" r:id="rId26"/>
    <p:sldId id="295" r:id="rId27"/>
    <p:sldId id="296" r:id="rId28"/>
    <p:sldId id="297" r:id="rId29"/>
    <p:sldId id="298" r:id="rId30"/>
    <p:sldId id="264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65"/>
    <p:restoredTop sz="96419"/>
  </p:normalViewPr>
  <p:slideViewPr>
    <p:cSldViewPr snapToGrid="0">
      <p:cViewPr varScale="1">
        <p:scale>
          <a:sx n="82" d="100"/>
          <a:sy n="82" d="100"/>
        </p:scale>
        <p:origin x="192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6BEA1-8768-1B4F-AD33-1CE14F62BF56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51884-BBF2-D34C-B40A-26E38A0BC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0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51884-BBF2-D34C-B40A-26E38A0BCF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6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51884-BBF2-D34C-B40A-26E38A0BCF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51884-BBF2-D34C-B40A-26E38A0BCF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51884-BBF2-D34C-B40A-26E38A0BCF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6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Ledger protocols may fail (due to e.g., 51% attacks)</a:t>
            </a:r>
          </a:p>
          <a:p>
            <a:r>
              <a:rPr lang="en-US" dirty="0"/>
              <a:t>But we have many ledger protocols running today</a:t>
            </a:r>
          </a:p>
          <a:p>
            <a:r>
              <a:rPr lang="en-US" dirty="0"/>
              <a:t>Bitcoin, Ethereum, </a:t>
            </a:r>
            <a:r>
              <a:rPr lang="en-US" dirty="0" err="1"/>
              <a:t>Cardano</a:t>
            </a:r>
            <a:r>
              <a:rPr lang="en-US" dirty="0"/>
              <a:t>, etc.</a:t>
            </a:r>
          </a:p>
          <a:p>
            <a:r>
              <a:rPr lang="en-US" dirty="0"/>
              <a:t>Can we make a reliable construction?</a:t>
            </a:r>
          </a:p>
          <a:p>
            <a:r>
              <a:rPr lang="en-US" i="1" dirty="0"/>
              <a:t>Compose </a:t>
            </a:r>
            <a:r>
              <a:rPr lang="en-US" dirty="0"/>
              <a:t>them: If one fails, the system survives</a:t>
            </a:r>
          </a:p>
          <a:p>
            <a:r>
              <a:rPr lang="en-US" dirty="0"/>
              <a:t>Compositor drawing with </a:t>
            </a:r>
            <a:r>
              <a:rPr lang="en-US" dirty="0" err="1"/>
              <a:t>underlyings</a:t>
            </a:r>
            <a:endParaRPr lang="en-US" dirty="0"/>
          </a:p>
          <a:p>
            <a:r>
              <a:rPr lang="en-US" dirty="0"/>
              <a:t>The compositor takes in </a:t>
            </a:r>
            <a:r>
              <a:rPr lang="en-US" dirty="0" err="1"/>
              <a:t>txs</a:t>
            </a:r>
            <a:r>
              <a:rPr lang="en-US" dirty="0"/>
              <a:t> and gives ledgers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51884-BBF2-D34C-B40A-26E38A0BCF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6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the compositor ledger to be safe/live (secure)</a:t>
            </a:r>
          </a:p>
          <a:p>
            <a:r>
              <a:rPr lang="en-US" dirty="0"/>
              <a:t>The compositor ledger is a “separate” ledger (and its coin can also be separate)</a:t>
            </a:r>
          </a:p>
          <a:p>
            <a:r>
              <a:rPr lang="en-US" dirty="0"/>
              <a:t>We will not care about bridging from/to other ledgers</a:t>
            </a:r>
          </a:p>
          <a:p>
            <a:r>
              <a:rPr lang="en-US" dirty="0"/>
              <a:t>We want a construction that gives reliability, but will not concern  ourselves about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51884-BBF2-D34C-B40A-26E38A0BCF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0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51884-BBF2-D34C-B40A-26E38A0BCF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7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51884-BBF2-D34C-B40A-26E38A0BCF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3C32-9FD4-A9AB-1947-4FB2FC465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D9476-BA87-D5B6-3410-28CF74771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BCF6-DFF7-79BC-7B13-ECF80F08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50-DF97-DC49-BF53-96F00B1959B4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A0BFE-811C-E870-C4D5-3FAA1906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825A1-A47C-CFD3-0467-C420357D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AE3-BF48-2E40-B011-883F724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3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1767-AAF1-A813-6173-FE1FC54E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B454C-AD96-66BB-7560-EAD41AA87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AB4D5-96A3-7E4E-3712-B2C31DCE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50-DF97-DC49-BF53-96F00B1959B4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90BD0-D09F-AA14-73B6-7C9DDC10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14143-DF5F-C91A-73AA-95E9DE6F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AE3-BF48-2E40-B011-883F724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6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0F078F-7EA7-0317-97FD-9A129017A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A85DD-B611-6CAD-604E-572F3CBBE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213A9-938D-3771-B7B4-58F8D492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50-DF97-DC49-BF53-96F00B1959B4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D0257-280D-3761-E050-01ECE160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02228-90E9-53C8-6D81-563E1B5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AE3-BF48-2E40-B011-883F724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2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A6E6-BFA5-D781-298B-6668A2BE7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D34AC-9110-1101-8F68-4BA1D1763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AC07-6DA7-0E17-F350-1691494A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50-DF97-DC49-BF53-96F00B1959B4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62B5-F365-50A5-23B5-E73CA16A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B2E9A-D54D-593F-CE7E-378BF8E2F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AE3-BF48-2E40-B011-883F724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7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1C91-AE77-D9C8-1EB1-63460868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14390-EE42-6CE0-D068-E61E0CF67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BBCEB-909A-9E5B-1CC7-C67A2985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50-DF97-DC49-BF53-96F00B1959B4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52AAF-0FD9-FAA9-5605-83D2CB51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8700D-6C7F-E0FB-F8A4-B70FE6D13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AE3-BF48-2E40-B011-883F724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6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10766-EEAC-634C-F3EB-34D2AB95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E3197-06D7-F135-76DE-20DE36946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0EEA1-D0AD-97C1-BD14-993B3F100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C2275-D8ED-ECCD-57F0-ECCFB3A7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50-DF97-DC49-BF53-96F00B1959B4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67487-C90F-D6AF-6BF1-F19B776D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DAD25-A900-A239-43AE-AFE44C8C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AE3-BF48-2E40-B011-883F724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6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DCAB-2F91-2B04-AF92-669A08AF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6FBF6-3A09-218F-F225-9B84D7EF9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C8C8-AFA3-046A-2F57-3756BEAB1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6A0A4E-86FE-7092-1BF6-08F0C0752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34A2F-E3D1-F0AC-AA65-3C8EBA753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B86BA8-08E3-C1ED-154B-4F23B275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50-DF97-DC49-BF53-96F00B1959B4}" type="datetimeFigureOut">
              <a:rPr lang="en-US" smtClean="0"/>
              <a:t>5/22/24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2AC06-69A7-BF4C-D9BA-D5CA47BD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0AEE2E-E25A-C402-FC23-E3DA3453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AE3-BF48-2E40-B011-883F724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665D4-99CC-51F5-A876-1B6C5F05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08799-AFA0-CDCD-7411-E166E863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50-DF97-DC49-BF53-96F00B1959B4}" type="datetimeFigureOut">
              <a:rPr lang="en-US" smtClean="0"/>
              <a:t>5/22/24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973B4-4D43-064C-4971-51810134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AB912-8D6B-8BE4-9565-8C2FDA15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AE3-BF48-2E40-B011-883F724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6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7B933-D149-D070-E919-86F453B3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50-DF97-DC49-BF53-96F00B1959B4}" type="datetimeFigureOut">
              <a:rPr lang="en-US" smtClean="0"/>
              <a:t>5/22/24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BB0B4C-7836-8089-A49C-8B12F73E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2D90-84DA-6A66-F83D-F2302976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AE3-BF48-2E40-B011-883F724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4C83-D58E-1ED2-BAF2-94B7E8D3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31086-5BCD-3406-6AC0-48CD716BB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02C9D-F357-AA88-7CDE-06C85C58D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B4817-012E-72D1-C36F-E043C997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50-DF97-DC49-BF53-96F00B1959B4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1AA13-B5F3-C12E-A395-33F4DD70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88942-1A2A-5F7A-BB1D-AD62D7B0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AE3-BF48-2E40-B011-883F724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27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E34A-9BA6-BCA0-CEBA-307A2548F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BDC50-58A4-8DD3-DBD8-9BF816B29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E524B-086C-9C83-4D40-F14DCAE8C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B6C40-E6D8-D0FA-8060-0E15EA16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EE50-DF97-DC49-BF53-96F00B1959B4}" type="datetimeFigureOut">
              <a:rPr lang="en-US" smtClean="0"/>
              <a:t>5/22/24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50F55-727D-A79B-820C-DB22FB05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A43CF-D4B9-418F-E531-DF55B2E6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AE3-BF48-2E40-B011-883F724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B705C-C151-F05D-9CD5-E014ED076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D3E3A-8C7E-6BC6-EE33-886F58AE6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C941A-745D-0F35-67BD-72A4AF95B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72EE50-DF97-DC49-BF53-96F00B1959B4}" type="datetimeFigureOut">
              <a:rPr lang="en-US" smtClean="0"/>
              <a:t>5/22/24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4D2C0-CE4B-2C1C-57AC-D92DA4FE9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4D94-F480-8906-23E4-26AFCEB64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166AE3-BF48-2E40-B011-883F724D1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1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1646-1E2E-F5FA-1B31-959E41B7A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88671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Rollerblade</a:t>
            </a:r>
            <a:br>
              <a:rPr lang="en-US" dirty="0"/>
            </a:br>
            <a:r>
              <a:rPr lang="en-US" sz="2800" b="0" i="0" dirty="0">
                <a:solidFill>
                  <a:srgbClr val="212529"/>
                </a:solidFill>
                <a:effectLst/>
                <a:highlight>
                  <a:srgbClr val="FEFEFE"/>
                </a:highlight>
                <a:latin typeface="system-ui"/>
              </a:rPr>
              <a:t>Replicated Distributed Protocol Emulation on Top of Ledgers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267AB-66B1-630A-6670-905FAA0C0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39456"/>
            <a:ext cx="9144000" cy="1655762"/>
          </a:xfrm>
        </p:spPr>
        <p:txBody>
          <a:bodyPr/>
          <a:lstStyle/>
          <a:p>
            <a:r>
              <a:rPr lang="en-US" u="sng" dirty="0"/>
              <a:t>Dionysis Zindros</a:t>
            </a:r>
          </a:p>
        </p:txBody>
      </p:sp>
      <p:pic>
        <p:nvPicPr>
          <p:cNvPr id="5" name="Picture 4" descr="A person with curly hair taking a selfie&#10;&#10;Description automatically generated">
            <a:extLst>
              <a:ext uri="{FF2B5EF4-FFF2-40B4-BE49-F238E27FC236}">
                <a16:creationId xmlns:a16="http://schemas.microsoft.com/office/drawing/2014/main" id="{020A2875-6212-ECAA-A95C-9C02250C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15" y="2395147"/>
            <a:ext cx="1803185" cy="2295235"/>
          </a:xfrm>
          <a:prstGeom prst="rect">
            <a:avLst/>
          </a:prstGeom>
        </p:spPr>
      </p:pic>
      <p:pic>
        <p:nvPicPr>
          <p:cNvPr id="9" name="Picture 8" descr="A person in a blue shirt&#10;&#10;Description automatically generated">
            <a:extLst>
              <a:ext uri="{FF2B5EF4-FFF2-40B4-BE49-F238E27FC236}">
                <a16:creationId xmlns:a16="http://schemas.microsoft.com/office/drawing/2014/main" id="{01FD7E58-410C-C32E-670B-18102CFA5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211"/>
          <a:stretch/>
        </p:blipFill>
        <p:spPr>
          <a:xfrm>
            <a:off x="6857402" y="2395146"/>
            <a:ext cx="1803185" cy="22952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06CAF9-7F38-151A-A9C5-48A328170C0B}"/>
              </a:ext>
            </a:extLst>
          </p:cNvPr>
          <p:cNvSpPr txBox="1"/>
          <p:nvPr/>
        </p:nvSpPr>
        <p:spPr>
          <a:xfrm>
            <a:off x="3171026" y="4690381"/>
            <a:ext cx="252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Apostolos </a:t>
            </a:r>
            <a:r>
              <a:rPr lang="en-US" dirty="0" err="1"/>
              <a:t>Tzinas</a:t>
            </a:r>
            <a:endParaRPr lang="en-US" dirty="0"/>
          </a:p>
          <a:p>
            <a:pPr algn="ctr"/>
            <a:r>
              <a:rPr lang="en-US" dirty="0"/>
              <a:t>NTUA &amp; Common Prefix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BE9B0-DDE6-41A8-13AD-0BF247A0E101}"/>
              </a:ext>
            </a:extLst>
          </p:cNvPr>
          <p:cNvSpPr txBox="1"/>
          <p:nvPr/>
        </p:nvSpPr>
        <p:spPr>
          <a:xfrm>
            <a:off x="6726628" y="4690381"/>
            <a:ext cx="2064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David </a:t>
            </a:r>
            <a:r>
              <a:rPr lang="en-US" dirty="0" err="1"/>
              <a:t>Tse</a:t>
            </a:r>
            <a:endParaRPr lang="en-US" dirty="0"/>
          </a:p>
          <a:p>
            <a:pPr algn="ctr"/>
            <a:r>
              <a:rPr lang="en-US" dirty="0"/>
              <a:t>Stanford University</a:t>
            </a:r>
          </a:p>
        </p:txBody>
      </p:sp>
      <p:pic>
        <p:nvPicPr>
          <p:cNvPr id="4" name="Google Shape;57;p13">
            <a:extLst>
              <a:ext uri="{FF2B5EF4-FFF2-40B4-BE49-F238E27FC236}">
                <a16:creationId xmlns:a16="http://schemas.microsoft.com/office/drawing/2014/main" id="{79E8920E-AE94-11B1-0CE6-1C356CDE2B6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2328" y="5510221"/>
            <a:ext cx="61560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8;p13">
            <a:extLst>
              <a:ext uri="{FF2B5EF4-FFF2-40B4-BE49-F238E27FC236}">
                <a16:creationId xmlns:a16="http://schemas.microsoft.com/office/drawing/2014/main" id="{F08D0ABC-78D6-1D31-C4E0-A83887423BF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-3060"/>
          <a:stretch/>
        </p:blipFill>
        <p:spPr>
          <a:xfrm>
            <a:off x="5799465" y="5492109"/>
            <a:ext cx="615600" cy="6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;p13">
            <a:extLst>
              <a:ext uri="{FF2B5EF4-FFF2-40B4-BE49-F238E27FC236}">
                <a16:creationId xmlns:a16="http://schemas.microsoft.com/office/drawing/2014/main" id="{56F43BDC-112E-1380-8424-856055C6E2B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1048" t="10644" r="11528" b="11485"/>
          <a:stretch/>
        </p:blipFill>
        <p:spPr>
          <a:xfrm>
            <a:off x="6726628" y="5510921"/>
            <a:ext cx="610728" cy="61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7C023E-0EEA-5883-EF22-7110B5424213}"/>
              </a:ext>
            </a:extLst>
          </p:cNvPr>
          <p:cNvSpPr txBox="1"/>
          <p:nvPr/>
        </p:nvSpPr>
        <p:spPr>
          <a:xfrm>
            <a:off x="3049293" y="6371116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May 23</a:t>
            </a:r>
            <a:r>
              <a:rPr lang="en-US" baseline="30000" dirty="0"/>
              <a:t>rd</a:t>
            </a:r>
            <a:r>
              <a:rPr lang="en-US" dirty="0"/>
              <a:t>, 2024 – ATHECRYPT 2024</a:t>
            </a:r>
          </a:p>
        </p:txBody>
      </p:sp>
    </p:spTree>
    <p:extLst>
      <p:ext uri="{BB962C8B-B14F-4D97-AF65-F5344CB8AC3E}">
        <p14:creationId xmlns:p14="http://schemas.microsoft.com/office/powerpoint/2010/main" val="1620886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3822-9D79-9DF9-4EC5-D8CCB00C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solution: Take a majority vote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B1E40-1B8E-C35B-AD9B-9505CEF5587E}"/>
              </a:ext>
            </a:extLst>
          </p:cNvPr>
          <p:cNvSpPr/>
          <p:nvPr/>
        </p:nvSpPr>
        <p:spPr>
          <a:xfrm>
            <a:off x="1326498" y="2006104"/>
            <a:ext cx="9361774" cy="4226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0EDDF4-EB43-FDA9-B9FD-638B3A05F2A0}"/>
              </a:ext>
            </a:extLst>
          </p:cNvPr>
          <p:cNvCxnSpPr>
            <a:cxnSpLocks/>
          </p:cNvCxnSpPr>
          <p:nvPr/>
        </p:nvCxnSpPr>
        <p:spPr>
          <a:xfrm>
            <a:off x="1638092" y="1690688"/>
            <a:ext cx="0" cy="5487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91E393-D199-AF7D-2DA9-CFAE91A63DC3}"/>
              </a:ext>
            </a:extLst>
          </p:cNvPr>
          <p:cNvGrpSpPr/>
          <p:nvPr/>
        </p:nvGrpSpPr>
        <p:grpSpPr>
          <a:xfrm>
            <a:off x="1503728" y="5774924"/>
            <a:ext cx="914400" cy="914400"/>
            <a:chOff x="1503728" y="4142678"/>
            <a:chExt cx="9144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EB4279-005B-2549-7351-EC879671C8ED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2AE5AF-E25D-F85B-FB05-B5FC2E2E9F6F}"/>
                </a:ext>
              </a:extLst>
            </p:cNvPr>
            <p:cNvSpPr txBox="1"/>
            <p:nvPr/>
          </p:nvSpPr>
          <p:spPr>
            <a:xfrm>
              <a:off x="1681594" y="4449507"/>
              <a:ext cx="57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BTC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B75BCF-5E01-0102-EA13-A7B11E15EC21}"/>
              </a:ext>
            </a:extLst>
          </p:cNvPr>
          <p:cNvGrpSpPr/>
          <p:nvPr/>
        </p:nvGrpSpPr>
        <p:grpSpPr>
          <a:xfrm>
            <a:off x="5033525" y="5809219"/>
            <a:ext cx="914400" cy="914400"/>
            <a:chOff x="2825646" y="4144580"/>
            <a:chExt cx="9144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7C937C-4DD8-FBF6-84F0-6E6CF6BB63E3}"/>
                </a:ext>
              </a:extLst>
            </p:cNvPr>
            <p:cNvSpPr/>
            <p:nvPr/>
          </p:nvSpPr>
          <p:spPr>
            <a:xfrm>
              <a:off x="2825646" y="414458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B17422-18B2-860B-1238-ECFDBCAEDEE5}"/>
                </a:ext>
              </a:extLst>
            </p:cNvPr>
            <p:cNvSpPr txBox="1"/>
            <p:nvPr/>
          </p:nvSpPr>
          <p:spPr>
            <a:xfrm>
              <a:off x="3013329" y="444950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156A09-447B-03C6-4991-3D4A1D6938FA}"/>
              </a:ext>
            </a:extLst>
          </p:cNvPr>
          <p:cNvGrpSpPr/>
          <p:nvPr/>
        </p:nvGrpSpPr>
        <p:grpSpPr>
          <a:xfrm>
            <a:off x="8361982" y="5774924"/>
            <a:ext cx="914400" cy="914400"/>
            <a:chOff x="4137863" y="4161387"/>
            <a:chExt cx="9144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537550-E878-EA80-8DAA-DC02AFB44015}"/>
                </a:ext>
              </a:extLst>
            </p:cNvPr>
            <p:cNvSpPr/>
            <p:nvPr/>
          </p:nvSpPr>
          <p:spPr>
            <a:xfrm>
              <a:off x="4137863" y="416138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61C341-2330-49C4-AECE-2C3B87D0B2B2}"/>
                </a:ext>
              </a:extLst>
            </p:cNvPr>
            <p:cNvSpPr txBox="1"/>
            <p:nvPr/>
          </p:nvSpPr>
          <p:spPr>
            <a:xfrm>
              <a:off x="4317470" y="4449507"/>
              <a:ext cx="574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AVA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F23467-CE01-3993-DE09-838A3943BF0C}"/>
              </a:ext>
            </a:extLst>
          </p:cNvPr>
          <p:cNvCxnSpPr/>
          <p:nvPr/>
        </p:nvCxnSpPr>
        <p:spPr>
          <a:xfrm>
            <a:off x="1638092" y="2238551"/>
            <a:ext cx="0" cy="35363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D64148-304A-3CAD-9A80-0865EF275D3E}"/>
              </a:ext>
            </a:extLst>
          </p:cNvPr>
          <p:cNvCxnSpPr/>
          <p:nvPr/>
        </p:nvCxnSpPr>
        <p:spPr>
          <a:xfrm>
            <a:off x="5159911" y="4377645"/>
            <a:ext cx="0" cy="143157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5FD25C-E724-44A4-ED7C-C3B305DE14EC}"/>
              </a:ext>
            </a:extLst>
          </p:cNvPr>
          <p:cNvCxnSpPr/>
          <p:nvPr/>
        </p:nvCxnSpPr>
        <p:spPr>
          <a:xfrm>
            <a:off x="8460192" y="4343350"/>
            <a:ext cx="0" cy="143157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E04FBA-EE7F-840B-827B-83388E32E0C1}"/>
              </a:ext>
            </a:extLst>
          </p:cNvPr>
          <p:cNvCxnSpPr/>
          <p:nvPr/>
        </p:nvCxnSpPr>
        <p:spPr>
          <a:xfrm>
            <a:off x="1638092" y="4352228"/>
            <a:ext cx="68221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2239C5C-D3E0-C919-2CF4-F21AF621DC58}"/>
              </a:ext>
            </a:extLst>
          </p:cNvPr>
          <p:cNvSpPr/>
          <p:nvPr/>
        </p:nvSpPr>
        <p:spPr>
          <a:xfrm>
            <a:off x="1972690" y="1488632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A6D017-63D1-64DA-55E8-7D5F68BAE309}"/>
              </a:ext>
            </a:extLst>
          </p:cNvPr>
          <p:cNvSpPr/>
          <p:nvPr/>
        </p:nvSpPr>
        <p:spPr>
          <a:xfrm>
            <a:off x="2461531" y="1488632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CC1BAF-8718-B05D-3C80-73BF9816F000}"/>
              </a:ext>
            </a:extLst>
          </p:cNvPr>
          <p:cNvSpPr txBox="1"/>
          <p:nvPr/>
        </p:nvSpPr>
        <p:spPr>
          <a:xfrm>
            <a:off x="1681594" y="1483255"/>
            <a:ext cx="2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EBAD1B-C194-999E-81D2-EB030B7DD650}"/>
              </a:ext>
            </a:extLst>
          </p:cNvPr>
          <p:cNvSpPr txBox="1"/>
          <p:nvPr/>
        </p:nvSpPr>
        <p:spPr>
          <a:xfrm>
            <a:off x="2874586" y="146835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}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138C26-36A0-8E58-EBFA-3825410B915D}"/>
              </a:ext>
            </a:extLst>
          </p:cNvPr>
          <p:cNvCxnSpPr>
            <a:cxnSpLocks/>
          </p:cNvCxnSpPr>
          <p:nvPr/>
        </p:nvCxnSpPr>
        <p:spPr>
          <a:xfrm flipV="1">
            <a:off x="5808228" y="3369859"/>
            <a:ext cx="0" cy="243936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A4C9AE6E-2BBD-7879-6B33-7FD6356C14B3}"/>
              </a:ext>
            </a:extLst>
          </p:cNvPr>
          <p:cNvCxnSpPr>
            <a:cxnSpLocks/>
          </p:cNvCxnSpPr>
          <p:nvPr/>
        </p:nvCxnSpPr>
        <p:spPr>
          <a:xfrm flipV="1">
            <a:off x="2261304" y="3147677"/>
            <a:ext cx="3281657" cy="2627247"/>
          </a:xfrm>
          <a:prstGeom prst="bentConnector3">
            <a:avLst>
              <a:gd name="adj1" fmla="val -27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8D23F57F-86BE-DDF0-777A-6E4AD74C5D78}"/>
              </a:ext>
            </a:extLst>
          </p:cNvPr>
          <p:cNvCxnSpPr>
            <a:cxnSpLocks/>
          </p:cNvCxnSpPr>
          <p:nvPr/>
        </p:nvCxnSpPr>
        <p:spPr>
          <a:xfrm rot="10800000">
            <a:off x="6096001" y="3147678"/>
            <a:ext cx="3056849" cy="2627247"/>
          </a:xfrm>
          <a:prstGeom prst="bentConnector3">
            <a:avLst>
              <a:gd name="adj1" fmla="val 35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0644399B-A6A9-0A6C-79B5-857E9F392835}"/>
              </a:ext>
            </a:extLst>
          </p:cNvPr>
          <p:cNvSpPr/>
          <p:nvPr/>
        </p:nvSpPr>
        <p:spPr>
          <a:xfrm>
            <a:off x="5545320" y="2794824"/>
            <a:ext cx="575035" cy="5750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A78DD3BE-2BB9-F8E7-4AF6-419F2837D7D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035981" y="400303"/>
            <a:ext cx="1195453" cy="359358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580364DD-AE1C-DA87-FC3A-87329C256F8B}"/>
              </a:ext>
            </a:extLst>
          </p:cNvPr>
          <p:cNvSpPr/>
          <p:nvPr/>
        </p:nvSpPr>
        <p:spPr>
          <a:xfrm>
            <a:off x="2447736" y="5205314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1A34F4D-3CD5-6A45-1376-E2F4F34E6B70}"/>
              </a:ext>
            </a:extLst>
          </p:cNvPr>
          <p:cNvSpPr/>
          <p:nvPr/>
        </p:nvSpPr>
        <p:spPr>
          <a:xfrm>
            <a:off x="2936577" y="5205314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23D9F1D-EEEA-630F-8790-3A32F17B7A7A}"/>
              </a:ext>
            </a:extLst>
          </p:cNvPr>
          <p:cNvSpPr txBox="1"/>
          <p:nvPr/>
        </p:nvSpPr>
        <p:spPr>
          <a:xfrm>
            <a:off x="2202536" y="5192231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4E7FD17-8037-0D31-EAC6-6095AE36AECD}"/>
              </a:ext>
            </a:extLst>
          </p:cNvPr>
          <p:cNvSpPr txBox="1"/>
          <p:nvPr/>
        </p:nvSpPr>
        <p:spPr>
          <a:xfrm>
            <a:off x="3302978" y="519574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FDA254B-4881-2380-C4F9-4860BD12C248}"/>
              </a:ext>
            </a:extLst>
          </p:cNvPr>
          <p:cNvSpPr/>
          <p:nvPr/>
        </p:nvSpPr>
        <p:spPr>
          <a:xfrm>
            <a:off x="6080471" y="5268314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71F3DFF-B660-BF6C-3A30-2AF46AB7A177}"/>
              </a:ext>
            </a:extLst>
          </p:cNvPr>
          <p:cNvSpPr/>
          <p:nvPr/>
        </p:nvSpPr>
        <p:spPr>
          <a:xfrm>
            <a:off x="6569312" y="5268314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86CAEC7-048F-933C-13C8-7D7CCEE81C67}"/>
              </a:ext>
            </a:extLst>
          </p:cNvPr>
          <p:cNvSpPr txBox="1"/>
          <p:nvPr/>
        </p:nvSpPr>
        <p:spPr>
          <a:xfrm>
            <a:off x="5835271" y="5255231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12C059-674E-5373-A92E-44BF99B1960F}"/>
              </a:ext>
            </a:extLst>
          </p:cNvPr>
          <p:cNvSpPr txBox="1"/>
          <p:nvPr/>
        </p:nvSpPr>
        <p:spPr>
          <a:xfrm>
            <a:off x="6935713" y="525874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FDBCAA1-96B6-0527-2668-8D7A7E5612DE}"/>
              </a:ext>
            </a:extLst>
          </p:cNvPr>
          <p:cNvSpPr/>
          <p:nvPr/>
        </p:nvSpPr>
        <p:spPr>
          <a:xfrm>
            <a:off x="10037526" y="5255231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3CC27F1-D564-EF3F-6BD3-BF939CDEE42F}"/>
              </a:ext>
            </a:extLst>
          </p:cNvPr>
          <p:cNvSpPr/>
          <p:nvPr/>
        </p:nvSpPr>
        <p:spPr>
          <a:xfrm>
            <a:off x="9543929" y="5262151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29995FC-67AC-A445-DF9F-2CA8DF431F4A}"/>
              </a:ext>
            </a:extLst>
          </p:cNvPr>
          <p:cNvSpPr txBox="1"/>
          <p:nvPr/>
        </p:nvSpPr>
        <p:spPr>
          <a:xfrm>
            <a:off x="9294358" y="525863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C1EE46F-A6BD-4A1A-DC58-D341A3C82E40}"/>
              </a:ext>
            </a:extLst>
          </p:cNvPr>
          <p:cNvSpPr txBox="1"/>
          <p:nvPr/>
        </p:nvSpPr>
        <p:spPr>
          <a:xfrm>
            <a:off x="10394800" y="5262151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B653D26-4D49-02C3-84CA-847F98457DAF}"/>
              </a:ext>
            </a:extLst>
          </p:cNvPr>
          <p:cNvSpPr/>
          <p:nvPr/>
        </p:nvSpPr>
        <p:spPr>
          <a:xfrm>
            <a:off x="9602638" y="1270178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5EDCFE0-FAA9-583E-CF58-9FA9B87B0888}"/>
              </a:ext>
            </a:extLst>
          </p:cNvPr>
          <p:cNvSpPr/>
          <p:nvPr/>
        </p:nvSpPr>
        <p:spPr>
          <a:xfrm>
            <a:off x="10091479" y="1270178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C83F6C-7B49-B088-6B9B-958F5C55E2F5}"/>
              </a:ext>
            </a:extLst>
          </p:cNvPr>
          <p:cNvSpPr txBox="1"/>
          <p:nvPr/>
        </p:nvSpPr>
        <p:spPr>
          <a:xfrm>
            <a:off x="9357438" y="1257095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3A857C0-80BF-9420-C0B2-D1C160F20487}"/>
              </a:ext>
            </a:extLst>
          </p:cNvPr>
          <p:cNvSpPr txBox="1"/>
          <p:nvPr/>
        </p:nvSpPr>
        <p:spPr>
          <a:xfrm>
            <a:off x="10457880" y="1260610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32946CA3-C034-5DAC-5154-515BEA40FA75}"/>
              </a:ext>
            </a:extLst>
          </p:cNvPr>
          <p:cNvSpPr/>
          <p:nvPr/>
        </p:nvSpPr>
        <p:spPr>
          <a:xfrm rot="8821601" flipH="1" flipV="1">
            <a:off x="5418786" y="5177941"/>
            <a:ext cx="2084513" cy="767242"/>
          </a:xfrm>
          <a:prstGeom prst="arc">
            <a:avLst>
              <a:gd name="adj1" fmla="val 16200000"/>
              <a:gd name="adj2" fmla="val 20850363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0EB2CB47-ABFE-F1D1-FA43-9AC9CDDDA316}"/>
              </a:ext>
            </a:extLst>
          </p:cNvPr>
          <p:cNvSpPr/>
          <p:nvPr/>
        </p:nvSpPr>
        <p:spPr>
          <a:xfrm rot="692276">
            <a:off x="7236914" y="4927150"/>
            <a:ext cx="3449610" cy="730249"/>
          </a:xfrm>
          <a:prstGeom prst="arc">
            <a:avLst>
              <a:gd name="adj1" fmla="val 16200000"/>
              <a:gd name="adj2" fmla="val 20587076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D5BAB0B-E630-D4F1-15DF-2AC485124590}"/>
              </a:ext>
            </a:extLst>
          </p:cNvPr>
          <p:cNvSpPr txBox="1"/>
          <p:nvPr/>
        </p:nvSpPr>
        <p:spPr>
          <a:xfrm>
            <a:off x="6890833" y="4785603"/>
            <a:ext cx="24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228600">
                    <a:schemeClr val="bg1">
                      <a:alpha val="86000"/>
                    </a:schemeClr>
                  </a:glow>
                </a:effectLst>
                <a:latin typeface="Segoe Print" panose="02000800000000000000" pitchFamily="2" charset="0"/>
              </a:rPr>
              <a:t>even secure chains may disagree on order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553D3F4-1D61-048A-F79C-A12D430C128D}"/>
              </a:ext>
            </a:extLst>
          </p:cNvPr>
          <p:cNvCxnSpPr/>
          <p:nvPr/>
        </p:nvCxnSpPr>
        <p:spPr>
          <a:xfrm flipV="1">
            <a:off x="2251877" y="5385196"/>
            <a:ext cx="0" cy="38972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93A0C80-A382-D835-43AB-C52F86B8C657}"/>
              </a:ext>
            </a:extLst>
          </p:cNvPr>
          <p:cNvCxnSpPr/>
          <p:nvPr/>
        </p:nvCxnSpPr>
        <p:spPr>
          <a:xfrm flipV="1">
            <a:off x="5808228" y="5419491"/>
            <a:ext cx="0" cy="38972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DF494AB-AB54-9BDF-88EE-0CABD653AAB6}"/>
              </a:ext>
            </a:extLst>
          </p:cNvPr>
          <p:cNvCxnSpPr/>
          <p:nvPr/>
        </p:nvCxnSpPr>
        <p:spPr>
          <a:xfrm flipV="1">
            <a:off x="9152847" y="5385196"/>
            <a:ext cx="0" cy="38972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ED306C69-378F-E136-4B29-656CF5A13627}"/>
              </a:ext>
            </a:extLst>
          </p:cNvPr>
          <p:cNvSpPr/>
          <p:nvPr/>
        </p:nvSpPr>
        <p:spPr>
          <a:xfrm rot="8821601" flipH="1" flipV="1">
            <a:off x="1675997" y="6067017"/>
            <a:ext cx="2084513" cy="767242"/>
          </a:xfrm>
          <a:prstGeom prst="arc">
            <a:avLst>
              <a:gd name="adj1" fmla="val 16200000"/>
              <a:gd name="adj2" fmla="val 20850363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8E6C4-E50A-DB43-49F5-B6285946FA78}"/>
              </a:ext>
            </a:extLst>
          </p:cNvPr>
          <p:cNvSpPr txBox="1"/>
          <p:nvPr/>
        </p:nvSpPr>
        <p:spPr>
          <a:xfrm rot="21180733">
            <a:off x="2979869" y="5657109"/>
            <a:ext cx="1505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bulletin</a:t>
            </a:r>
          </a:p>
        </p:txBody>
      </p:sp>
    </p:spTree>
    <p:extLst>
      <p:ext uri="{BB962C8B-B14F-4D97-AF65-F5344CB8AC3E}">
        <p14:creationId xmlns:p14="http://schemas.microsoft.com/office/powerpoint/2010/main" val="24076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/>
      <p:bldP spid="19" grpId="0"/>
      <p:bldP spid="58" grpId="0" animBg="1"/>
      <p:bldP spid="68" grpId="0" animBg="1"/>
      <p:bldP spid="69" grpId="0" animBg="1"/>
      <p:bldP spid="71" grpId="0"/>
      <p:bldP spid="72" grpId="0"/>
      <p:bldP spid="73" grpId="0" animBg="1"/>
      <p:bldP spid="74" grpId="0" animBg="1"/>
      <p:bldP spid="75" grpId="0"/>
      <p:bldP spid="76" grpId="0"/>
      <p:bldP spid="77" grpId="0" animBg="1"/>
      <p:bldP spid="78" grpId="0" animBg="1"/>
      <p:bldP spid="79" grpId="0"/>
      <p:bldP spid="80" grpId="0"/>
      <p:bldP spid="81" grpId="0" animBg="1"/>
      <p:bldP spid="82" grpId="0" animBg="1"/>
      <p:bldP spid="83" grpId="0"/>
      <p:bldP spid="84" grpId="0"/>
      <p:bldP spid="85" grpId="0" animBg="1"/>
      <p:bldP spid="86" grpId="0" animBg="1"/>
      <p:bldP spid="87" grpId="0"/>
      <p:bldP spid="3" grpId="0" animBg="1"/>
      <p:bldP spid="3" grpId="1" animBg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F340-88C9-95BB-7360-0BAE9DE9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doesn’t work: Condorcet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A9E4D-1626-B8B2-0190-633BE28E3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A:</a:t>
            </a:r>
          </a:p>
          <a:p>
            <a:pPr marL="0" indent="0">
              <a:buNone/>
            </a:pPr>
            <a:r>
              <a:rPr lang="en-US" dirty="0"/>
              <a:t>B:</a:t>
            </a:r>
          </a:p>
          <a:p>
            <a:pPr marL="0" indent="0">
              <a:buNone/>
            </a:pPr>
            <a:r>
              <a:rPr lang="en-US" dirty="0"/>
              <a:t>C: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6C56A1-8142-807F-102E-D95B2AF0D8C1}"/>
              </a:ext>
            </a:extLst>
          </p:cNvPr>
          <p:cNvSpPr/>
          <p:nvPr/>
        </p:nvSpPr>
        <p:spPr>
          <a:xfrm>
            <a:off x="1614471" y="1893984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E0A6-115A-1E63-722E-DBE190A3A10F}"/>
              </a:ext>
            </a:extLst>
          </p:cNvPr>
          <p:cNvSpPr/>
          <p:nvPr/>
        </p:nvSpPr>
        <p:spPr>
          <a:xfrm>
            <a:off x="2103312" y="1893984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1ED070-3C75-38D2-5600-DA3E2451A6F2}"/>
              </a:ext>
            </a:extLst>
          </p:cNvPr>
          <p:cNvSpPr/>
          <p:nvPr/>
        </p:nvSpPr>
        <p:spPr>
          <a:xfrm>
            <a:off x="2592153" y="1893984"/>
            <a:ext cx="359764" cy="3597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12BC4F-4E24-D0FD-2FD6-7E66ED43CA3F}"/>
              </a:ext>
            </a:extLst>
          </p:cNvPr>
          <p:cNvSpPr/>
          <p:nvPr/>
        </p:nvSpPr>
        <p:spPr>
          <a:xfrm>
            <a:off x="2103312" y="2404465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05368C-C90B-2B9A-3159-EFFD7BE30406}"/>
              </a:ext>
            </a:extLst>
          </p:cNvPr>
          <p:cNvSpPr/>
          <p:nvPr/>
        </p:nvSpPr>
        <p:spPr>
          <a:xfrm>
            <a:off x="2592153" y="2404465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931B48-128A-CB11-4C8E-127DF2FEC841}"/>
              </a:ext>
            </a:extLst>
          </p:cNvPr>
          <p:cNvSpPr/>
          <p:nvPr/>
        </p:nvSpPr>
        <p:spPr>
          <a:xfrm>
            <a:off x="1614471" y="2404465"/>
            <a:ext cx="359764" cy="3597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EE5DC8-FA19-E608-8668-645BE910D6B5}"/>
              </a:ext>
            </a:extLst>
          </p:cNvPr>
          <p:cNvSpPr/>
          <p:nvPr/>
        </p:nvSpPr>
        <p:spPr>
          <a:xfrm>
            <a:off x="2570624" y="2920471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DBDC4F-8ED0-D4EC-C937-4DF058527892}"/>
              </a:ext>
            </a:extLst>
          </p:cNvPr>
          <p:cNvSpPr/>
          <p:nvPr/>
        </p:nvSpPr>
        <p:spPr>
          <a:xfrm>
            <a:off x="1614471" y="2920471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E88245-6BD6-90B9-813D-3B9DDED58025}"/>
              </a:ext>
            </a:extLst>
          </p:cNvPr>
          <p:cNvSpPr/>
          <p:nvPr/>
        </p:nvSpPr>
        <p:spPr>
          <a:xfrm>
            <a:off x="2103312" y="2920471"/>
            <a:ext cx="359764" cy="3597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5BC075A-3EF1-DF49-758A-7EDD750E51A5}"/>
              </a:ext>
            </a:extLst>
          </p:cNvPr>
          <p:cNvSpPr/>
          <p:nvPr/>
        </p:nvSpPr>
        <p:spPr>
          <a:xfrm>
            <a:off x="3176832" y="1782659"/>
            <a:ext cx="245097" cy="16033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673FC3-03F1-89CA-E23E-834570210FA5}"/>
              </a:ext>
            </a:extLst>
          </p:cNvPr>
          <p:cNvSpPr/>
          <p:nvPr/>
        </p:nvSpPr>
        <p:spPr>
          <a:xfrm>
            <a:off x="3955803" y="2404465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9E63D5B-2266-AD4C-FD89-224611D934FC}"/>
              </a:ext>
            </a:extLst>
          </p:cNvPr>
          <p:cNvSpPr/>
          <p:nvPr/>
        </p:nvSpPr>
        <p:spPr>
          <a:xfrm>
            <a:off x="4444644" y="2404465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7478AF-8E0E-6662-D6FD-76205CB47570}"/>
              </a:ext>
            </a:extLst>
          </p:cNvPr>
          <p:cNvSpPr/>
          <p:nvPr/>
        </p:nvSpPr>
        <p:spPr>
          <a:xfrm>
            <a:off x="1442301" y="1690688"/>
            <a:ext cx="1149852" cy="783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2A3D6D8-0EE8-9E77-6A7A-092C35C61A25}"/>
              </a:ext>
            </a:extLst>
          </p:cNvPr>
          <p:cNvSpPr/>
          <p:nvPr/>
        </p:nvSpPr>
        <p:spPr>
          <a:xfrm>
            <a:off x="1933183" y="2192818"/>
            <a:ext cx="1149852" cy="783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EC9F70-7E7C-6F6E-E086-5C814BFC5D26}"/>
              </a:ext>
            </a:extLst>
          </p:cNvPr>
          <p:cNvSpPr/>
          <p:nvPr/>
        </p:nvSpPr>
        <p:spPr>
          <a:xfrm>
            <a:off x="2000608" y="1682338"/>
            <a:ext cx="1149852" cy="783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BFD861-EF70-465C-0913-31744F2BAB3F}"/>
              </a:ext>
            </a:extLst>
          </p:cNvPr>
          <p:cNvSpPr/>
          <p:nvPr/>
        </p:nvSpPr>
        <p:spPr>
          <a:xfrm>
            <a:off x="1461824" y="2719282"/>
            <a:ext cx="1149852" cy="783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EFE13C-5564-7E4A-5488-6B5E1D15FDA2}"/>
              </a:ext>
            </a:extLst>
          </p:cNvPr>
          <p:cNvSpPr/>
          <p:nvPr/>
        </p:nvSpPr>
        <p:spPr>
          <a:xfrm>
            <a:off x="4933485" y="2398644"/>
            <a:ext cx="359764" cy="3597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0D4386-32C6-7DDE-B563-B366E780B2B3}"/>
              </a:ext>
            </a:extLst>
          </p:cNvPr>
          <p:cNvSpPr/>
          <p:nvPr/>
        </p:nvSpPr>
        <p:spPr>
          <a:xfrm>
            <a:off x="1435452" y="2184917"/>
            <a:ext cx="1149852" cy="783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627D7E-8031-4735-21DF-F2F948927DED}"/>
              </a:ext>
            </a:extLst>
          </p:cNvPr>
          <p:cNvSpPr/>
          <p:nvPr/>
        </p:nvSpPr>
        <p:spPr>
          <a:xfrm>
            <a:off x="1980082" y="2757336"/>
            <a:ext cx="1149852" cy="783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FB2E37-7277-417C-7B20-D3A54997DE5F}"/>
              </a:ext>
            </a:extLst>
          </p:cNvPr>
          <p:cNvSpPr/>
          <p:nvPr/>
        </p:nvSpPr>
        <p:spPr>
          <a:xfrm>
            <a:off x="5408042" y="2404465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657B-3D74-BC88-CA4F-AEB8356E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0562"/>
          </a:xfrm>
        </p:spPr>
        <p:txBody>
          <a:bodyPr/>
          <a:lstStyle/>
          <a:p>
            <a:r>
              <a:rPr lang="en-US" dirty="0"/>
              <a:t>Ordering between different </a:t>
            </a:r>
            <a:r>
              <a:rPr lang="en-US" i="1" dirty="0"/>
              <a:t>parties</a:t>
            </a:r>
          </a:p>
        </p:txBody>
      </p:sp>
      <p:pic>
        <p:nvPicPr>
          <p:cNvPr id="8" name="Picture 7" descr="A black stick figure with a white background&#10;&#10;Description automatically generated">
            <a:extLst>
              <a:ext uri="{FF2B5EF4-FFF2-40B4-BE49-F238E27FC236}">
                <a16:creationId xmlns:a16="http://schemas.microsoft.com/office/drawing/2014/main" id="{B8E3BA8B-562C-3E63-B191-888472618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397" y="1671981"/>
            <a:ext cx="629643" cy="1325564"/>
          </a:xfrm>
          <a:prstGeom prst="rect">
            <a:avLst/>
          </a:prstGeom>
        </p:spPr>
      </p:pic>
      <p:pic>
        <p:nvPicPr>
          <p:cNvPr id="9" name="Picture 8" descr="A black stick figure with a white background&#10;&#10;Description automatically generated">
            <a:extLst>
              <a:ext uri="{FF2B5EF4-FFF2-40B4-BE49-F238E27FC236}">
                <a16:creationId xmlns:a16="http://schemas.microsoft.com/office/drawing/2014/main" id="{F11F94D7-B4F1-D367-D8DC-EE95830E6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768" y="3014382"/>
            <a:ext cx="629643" cy="1325564"/>
          </a:xfrm>
          <a:prstGeom prst="rect">
            <a:avLst/>
          </a:prstGeom>
        </p:spPr>
      </p:pic>
      <p:pic>
        <p:nvPicPr>
          <p:cNvPr id="12" name="Picture 11" descr="A black stick figure with a white background&#10;&#10;Description automatically generated">
            <a:extLst>
              <a:ext uri="{FF2B5EF4-FFF2-40B4-BE49-F238E27FC236}">
                <a16:creationId xmlns:a16="http://schemas.microsoft.com/office/drawing/2014/main" id="{C495D672-B844-6AD5-0868-6641CB7CB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561" y="4501934"/>
            <a:ext cx="607459" cy="149184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03DA245-B1F2-6314-A096-A27C7C747B90}"/>
              </a:ext>
            </a:extLst>
          </p:cNvPr>
          <p:cNvSpPr/>
          <p:nvPr/>
        </p:nvSpPr>
        <p:spPr>
          <a:xfrm>
            <a:off x="5299209" y="2010000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9D387-23A6-854E-B3F4-DE5895E39CEA}"/>
              </a:ext>
            </a:extLst>
          </p:cNvPr>
          <p:cNvSpPr txBox="1"/>
          <p:nvPr/>
        </p:nvSpPr>
        <p:spPr>
          <a:xfrm>
            <a:off x="4202834" y="1195417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4DDEC6-36E0-DCFB-545D-62792E4F11F5}"/>
              </a:ext>
            </a:extLst>
          </p:cNvPr>
          <p:cNvSpPr txBox="1"/>
          <p:nvPr/>
        </p:nvSpPr>
        <p:spPr>
          <a:xfrm>
            <a:off x="3367974" y="2054764"/>
            <a:ext cx="87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honest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BDAD6-5503-25F6-ABE9-5CACFD77D00F}"/>
              </a:ext>
            </a:extLst>
          </p:cNvPr>
          <p:cNvSpPr txBox="1"/>
          <p:nvPr/>
        </p:nvSpPr>
        <p:spPr>
          <a:xfrm>
            <a:off x="3339567" y="3422395"/>
            <a:ext cx="87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honest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0D894D-3B18-1745-E6A1-4DBE8EEABB29}"/>
              </a:ext>
            </a:extLst>
          </p:cNvPr>
          <p:cNvSpPr txBox="1"/>
          <p:nvPr/>
        </p:nvSpPr>
        <p:spPr>
          <a:xfrm>
            <a:off x="5788420" y="4260154"/>
            <a:ext cx="11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adversary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E10F78-937B-ED38-8C2C-D3E6879FB318}"/>
              </a:ext>
            </a:extLst>
          </p:cNvPr>
          <p:cNvSpPr/>
          <p:nvPr/>
        </p:nvSpPr>
        <p:spPr>
          <a:xfrm>
            <a:off x="5788050" y="2010000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F89A32-735C-1F40-16E3-31B9323B8007}"/>
              </a:ext>
            </a:extLst>
          </p:cNvPr>
          <p:cNvSpPr/>
          <p:nvPr/>
        </p:nvSpPr>
        <p:spPr>
          <a:xfrm>
            <a:off x="5771524" y="3384140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48B40D-B653-78BB-3913-994A2C49ECE5}"/>
              </a:ext>
            </a:extLst>
          </p:cNvPr>
          <p:cNvSpPr/>
          <p:nvPr/>
        </p:nvSpPr>
        <p:spPr>
          <a:xfrm>
            <a:off x="5282683" y="3384140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C12972-882E-9FFC-19AE-76498CE3EBEA}"/>
              </a:ext>
            </a:extLst>
          </p:cNvPr>
          <p:cNvSpPr txBox="1"/>
          <p:nvPr/>
        </p:nvSpPr>
        <p:spPr>
          <a:xfrm>
            <a:off x="5156788" y="154418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mempool</a:t>
            </a:r>
            <a:r>
              <a:rPr lang="en-US" dirty="0"/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D8948D-A20C-44E5-6638-13D574C211BD}"/>
              </a:ext>
            </a:extLst>
          </p:cNvPr>
          <p:cNvSpPr txBox="1"/>
          <p:nvPr/>
        </p:nvSpPr>
        <p:spPr>
          <a:xfrm>
            <a:off x="5038864" y="2424096"/>
            <a:ext cx="1432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locally</a:t>
            </a:r>
          </a:p>
          <a:p>
            <a:pPr algn="ctr"/>
            <a:r>
              <a:rPr lang="en-US" dirty="0"/>
              <a:t>ordered</a:t>
            </a:r>
          </a:p>
          <a:p>
            <a:pPr algn="ctr"/>
            <a:r>
              <a:rPr lang="en-US" dirty="0"/>
              <a:t>transactions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415A6-AE20-D6CD-17E2-B95DC7C576D8}"/>
              </a:ext>
            </a:extLst>
          </p:cNvPr>
          <p:cNvSpPr txBox="1"/>
          <p:nvPr/>
        </p:nvSpPr>
        <p:spPr>
          <a:xfrm>
            <a:off x="5008113" y="2004623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19A200-2A5D-435C-EB3E-CDA2B37477F1}"/>
              </a:ext>
            </a:extLst>
          </p:cNvPr>
          <p:cNvSpPr txBox="1"/>
          <p:nvPr/>
        </p:nvSpPr>
        <p:spPr>
          <a:xfrm>
            <a:off x="6209823" y="1992133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1A77A5-31D4-C82D-6E29-040A7795FBC7}"/>
              </a:ext>
            </a:extLst>
          </p:cNvPr>
          <p:cNvSpPr txBox="1"/>
          <p:nvPr/>
        </p:nvSpPr>
        <p:spPr>
          <a:xfrm>
            <a:off x="4994087" y="339248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35971-A06F-B209-97B5-4CF337182299}"/>
              </a:ext>
            </a:extLst>
          </p:cNvPr>
          <p:cNvSpPr txBox="1"/>
          <p:nvPr/>
        </p:nvSpPr>
        <p:spPr>
          <a:xfrm>
            <a:off x="6195797" y="337999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0571F1D-3CB7-C997-13A4-F98C3053006E}"/>
              </a:ext>
            </a:extLst>
          </p:cNvPr>
          <p:cNvSpPr/>
          <p:nvPr/>
        </p:nvSpPr>
        <p:spPr>
          <a:xfrm>
            <a:off x="9604862" y="2009541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8D5ABAA-D3F1-7B07-D59D-DFEB1074A9A5}"/>
              </a:ext>
            </a:extLst>
          </p:cNvPr>
          <p:cNvSpPr/>
          <p:nvPr/>
        </p:nvSpPr>
        <p:spPr>
          <a:xfrm>
            <a:off x="10093703" y="2009541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1A950B-DEF4-B36D-79CC-C7C3FAC7D14A}"/>
              </a:ext>
            </a:extLst>
          </p:cNvPr>
          <p:cNvSpPr txBox="1"/>
          <p:nvPr/>
        </p:nvSpPr>
        <p:spPr>
          <a:xfrm>
            <a:off x="9306019" y="2006218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0097A6-5CA0-B150-D35D-09EB9DA16454}"/>
              </a:ext>
            </a:extLst>
          </p:cNvPr>
          <p:cNvSpPr txBox="1"/>
          <p:nvPr/>
        </p:nvSpPr>
        <p:spPr>
          <a:xfrm>
            <a:off x="10507729" y="1993728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A425171-AB37-B3C8-4475-FBFC2005DB9A}"/>
              </a:ext>
            </a:extLst>
          </p:cNvPr>
          <p:cNvSpPr/>
          <p:nvPr/>
        </p:nvSpPr>
        <p:spPr>
          <a:xfrm>
            <a:off x="9629144" y="3405503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D4F217-DCA2-7004-D625-64317FA081A8}"/>
              </a:ext>
            </a:extLst>
          </p:cNvPr>
          <p:cNvSpPr/>
          <p:nvPr/>
        </p:nvSpPr>
        <p:spPr>
          <a:xfrm>
            <a:off x="10117985" y="3405503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A14670-30B8-11A4-B816-9D1AB3F91DC2}"/>
              </a:ext>
            </a:extLst>
          </p:cNvPr>
          <p:cNvSpPr txBox="1"/>
          <p:nvPr/>
        </p:nvSpPr>
        <p:spPr>
          <a:xfrm>
            <a:off x="9330301" y="3402180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39B435-D21F-F5CA-7F9D-543A956181F3}"/>
              </a:ext>
            </a:extLst>
          </p:cNvPr>
          <p:cNvSpPr txBox="1"/>
          <p:nvPr/>
        </p:nvSpPr>
        <p:spPr>
          <a:xfrm>
            <a:off x="10532011" y="3389690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56866F-5BC2-A9CC-47C5-3235F20558AF}"/>
              </a:ext>
            </a:extLst>
          </p:cNvPr>
          <p:cNvSpPr txBox="1"/>
          <p:nvPr/>
        </p:nvSpPr>
        <p:spPr>
          <a:xfrm>
            <a:off x="10368605" y="2456025"/>
            <a:ext cx="1432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globally</a:t>
            </a:r>
          </a:p>
          <a:p>
            <a:r>
              <a:rPr lang="en-US" dirty="0"/>
              <a:t>ordered</a:t>
            </a:r>
          </a:p>
          <a:p>
            <a:r>
              <a:rPr lang="en-US" dirty="0"/>
              <a:t>transactions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FB1920-E009-696A-4369-9F7B2BE65ED7}"/>
              </a:ext>
            </a:extLst>
          </p:cNvPr>
          <p:cNvSpPr txBox="1"/>
          <p:nvPr/>
        </p:nvSpPr>
        <p:spPr>
          <a:xfrm>
            <a:off x="9196172" y="2736656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safety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3E268BF-041C-DB12-193E-73E62D6CBE98}"/>
              </a:ext>
            </a:extLst>
          </p:cNvPr>
          <p:cNvCxnSpPr/>
          <p:nvPr/>
        </p:nvCxnSpPr>
        <p:spPr>
          <a:xfrm flipV="1">
            <a:off x="10093703" y="2445691"/>
            <a:ext cx="0" cy="9439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3AFDFC-C1F9-A871-51FE-A9B51046F910}"/>
              </a:ext>
            </a:extLst>
          </p:cNvPr>
          <p:cNvSpPr/>
          <p:nvPr/>
        </p:nvSpPr>
        <p:spPr>
          <a:xfrm>
            <a:off x="6903610" y="1295687"/>
            <a:ext cx="1670619" cy="48633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7D713-8B1E-3654-B995-E3859FF95705}"/>
              </a:ext>
            </a:extLst>
          </p:cNvPr>
          <p:cNvSpPr txBox="1"/>
          <p:nvPr/>
        </p:nvSpPr>
        <p:spPr>
          <a:xfrm>
            <a:off x="6957274" y="1349784"/>
            <a:ext cx="160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Streamlet network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6DC101-F1DD-5DA4-36C2-50BBFEAC41CD}"/>
              </a:ext>
            </a:extLst>
          </p:cNvPr>
          <p:cNvCxnSpPr>
            <a:cxnSpLocks/>
          </p:cNvCxnSpPr>
          <p:nvPr/>
        </p:nvCxnSpPr>
        <p:spPr>
          <a:xfrm>
            <a:off x="6523873" y="2198457"/>
            <a:ext cx="27049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2167D87-497D-9383-B116-E4FFCAA67688}"/>
              </a:ext>
            </a:extLst>
          </p:cNvPr>
          <p:cNvCxnSpPr>
            <a:cxnSpLocks/>
          </p:cNvCxnSpPr>
          <p:nvPr/>
        </p:nvCxnSpPr>
        <p:spPr>
          <a:xfrm>
            <a:off x="6484393" y="3588956"/>
            <a:ext cx="27444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4356C-AA46-7A6F-C0E6-675178E0921C}"/>
              </a:ext>
            </a:extLst>
          </p:cNvPr>
          <p:cNvSpPr/>
          <p:nvPr/>
        </p:nvSpPr>
        <p:spPr>
          <a:xfrm>
            <a:off x="7373589" y="1824274"/>
            <a:ext cx="718092" cy="72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D04E09-3E65-F8D1-5D08-363785D9AC3E}"/>
              </a:ext>
            </a:extLst>
          </p:cNvPr>
          <p:cNvSpPr/>
          <p:nvPr/>
        </p:nvSpPr>
        <p:spPr>
          <a:xfrm>
            <a:off x="7373589" y="3249969"/>
            <a:ext cx="718092" cy="72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3ECAA0-64DB-2793-FA42-90EA26FBB2F0}"/>
              </a:ext>
            </a:extLst>
          </p:cNvPr>
          <p:cNvSpPr/>
          <p:nvPr/>
        </p:nvSpPr>
        <p:spPr>
          <a:xfrm>
            <a:off x="7373589" y="4813859"/>
            <a:ext cx="718092" cy="72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538374-6355-B201-E02E-6B767ECA48BA}"/>
              </a:ext>
            </a:extLst>
          </p:cNvPr>
          <p:cNvCxnSpPr>
            <a:cxnSpLocks/>
          </p:cNvCxnSpPr>
          <p:nvPr/>
        </p:nvCxnSpPr>
        <p:spPr>
          <a:xfrm>
            <a:off x="7732405" y="3977363"/>
            <a:ext cx="230" cy="8364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22E046-E8DB-5D56-3784-FC39B12CA09C}"/>
              </a:ext>
            </a:extLst>
          </p:cNvPr>
          <p:cNvCxnSpPr>
            <a:cxnSpLocks/>
          </p:cNvCxnSpPr>
          <p:nvPr/>
        </p:nvCxnSpPr>
        <p:spPr>
          <a:xfrm>
            <a:off x="7738919" y="2555988"/>
            <a:ext cx="0" cy="66361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67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657B-3D74-BC88-CA4F-AEB8356E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0562"/>
          </a:xfrm>
        </p:spPr>
        <p:txBody>
          <a:bodyPr/>
          <a:lstStyle/>
          <a:p>
            <a:r>
              <a:rPr lang="en-US" dirty="0"/>
              <a:t>Ordering between different </a:t>
            </a:r>
            <a:r>
              <a:rPr lang="en-US" i="1" dirty="0"/>
              <a:t>logs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3DA245-B1F2-6314-A096-A27C7C747B90}"/>
              </a:ext>
            </a:extLst>
          </p:cNvPr>
          <p:cNvSpPr/>
          <p:nvPr/>
        </p:nvSpPr>
        <p:spPr>
          <a:xfrm>
            <a:off x="5299209" y="2010000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9D387-23A6-854E-B3F4-DE5895E39CEA}"/>
              </a:ext>
            </a:extLst>
          </p:cNvPr>
          <p:cNvSpPr txBox="1"/>
          <p:nvPr/>
        </p:nvSpPr>
        <p:spPr>
          <a:xfrm>
            <a:off x="3580798" y="125376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4DDEC6-36E0-DCFB-545D-62792E4F11F5}"/>
              </a:ext>
            </a:extLst>
          </p:cNvPr>
          <p:cNvSpPr txBox="1"/>
          <p:nvPr/>
        </p:nvSpPr>
        <p:spPr>
          <a:xfrm>
            <a:off x="2357076" y="2007629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BDAD6-5503-25F6-ABE9-5CACFD77D00F}"/>
              </a:ext>
            </a:extLst>
          </p:cNvPr>
          <p:cNvSpPr txBox="1"/>
          <p:nvPr/>
        </p:nvSpPr>
        <p:spPr>
          <a:xfrm>
            <a:off x="2328669" y="3375260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0D894D-3B18-1745-E6A1-4DBE8EEABB29}"/>
              </a:ext>
            </a:extLst>
          </p:cNvPr>
          <p:cNvSpPr txBox="1"/>
          <p:nvPr/>
        </p:nvSpPr>
        <p:spPr>
          <a:xfrm>
            <a:off x="2108838" y="4742891"/>
            <a:ext cx="104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insecure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E10F78-937B-ED38-8C2C-D3E6879FB318}"/>
              </a:ext>
            </a:extLst>
          </p:cNvPr>
          <p:cNvSpPr/>
          <p:nvPr/>
        </p:nvSpPr>
        <p:spPr>
          <a:xfrm>
            <a:off x="5788050" y="2010000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F89A32-735C-1F40-16E3-31B9323B8007}"/>
              </a:ext>
            </a:extLst>
          </p:cNvPr>
          <p:cNvSpPr/>
          <p:nvPr/>
        </p:nvSpPr>
        <p:spPr>
          <a:xfrm>
            <a:off x="5771524" y="3384140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48B40D-B653-78BB-3913-994A2C49ECE5}"/>
              </a:ext>
            </a:extLst>
          </p:cNvPr>
          <p:cNvSpPr/>
          <p:nvPr/>
        </p:nvSpPr>
        <p:spPr>
          <a:xfrm>
            <a:off x="5282683" y="3384140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C12972-882E-9FFC-19AE-76498CE3EBEA}"/>
              </a:ext>
            </a:extLst>
          </p:cNvPr>
          <p:cNvSpPr txBox="1"/>
          <p:nvPr/>
        </p:nvSpPr>
        <p:spPr>
          <a:xfrm>
            <a:off x="4921117" y="1544181"/>
            <a:ext cx="188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“underlying logs”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D8948D-A20C-44E5-6638-13D574C211BD}"/>
              </a:ext>
            </a:extLst>
          </p:cNvPr>
          <p:cNvSpPr txBox="1"/>
          <p:nvPr/>
        </p:nvSpPr>
        <p:spPr>
          <a:xfrm>
            <a:off x="5038864" y="2424096"/>
            <a:ext cx="1432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“locally”</a:t>
            </a:r>
          </a:p>
          <a:p>
            <a:pPr algn="ctr"/>
            <a:r>
              <a:rPr lang="en-US" dirty="0"/>
              <a:t>ordered</a:t>
            </a:r>
          </a:p>
          <a:p>
            <a:pPr algn="ctr"/>
            <a:r>
              <a:rPr lang="en-US" dirty="0"/>
              <a:t>transactions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415A6-AE20-D6CD-17E2-B95DC7C576D8}"/>
              </a:ext>
            </a:extLst>
          </p:cNvPr>
          <p:cNvSpPr txBox="1"/>
          <p:nvPr/>
        </p:nvSpPr>
        <p:spPr>
          <a:xfrm>
            <a:off x="5008113" y="2004623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19A200-2A5D-435C-EB3E-CDA2B37477F1}"/>
              </a:ext>
            </a:extLst>
          </p:cNvPr>
          <p:cNvSpPr txBox="1"/>
          <p:nvPr/>
        </p:nvSpPr>
        <p:spPr>
          <a:xfrm>
            <a:off x="6209823" y="1992133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1A77A5-31D4-C82D-6E29-040A7795FBC7}"/>
              </a:ext>
            </a:extLst>
          </p:cNvPr>
          <p:cNvSpPr txBox="1"/>
          <p:nvPr/>
        </p:nvSpPr>
        <p:spPr>
          <a:xfrm>
            <a:off x="4994087" y="339248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35971-A06F-B209-97B5-4CF337182299}"/>
              </a:ext>
            </a:extLst>
          </p:cNvPr>
          <p:cNvSpPr txBox="1"/>
          <p:nvPr/>
        </p:nvSpPr>
        <p:spPr>
          <a:xfrm>
            <a:off x="6195797" y="337999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0571F1D-3CB7-C997-13A4-F98C3053006E}"/>
              </a:ext>
            </a:extLst>
          </p:cNvPr>
          <p:cNvSpPr/>
          <p:nvPr/>
        </p:nvSpPr>
        <p:spPr>
          <a:xfrm>
            <a:off x="9604862" y="2009541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8D5ABAA-D3F1-7B07-D59D-DFEB1074A9A5}"/>
              </a:ext>
            </a:extLst>
          </p:cNvPr>
          <p:cNvSpPr/>
          <p:nvPr/>
        </p:nvSpPr>
        <p:spPr>
          <a:xfrm>
            <a:off x="10093703" y="2009541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1A950B-DEF4-B36D-79CC-C7C3FAC7D14A}"/>
              </a:ext>
            </a:extLst>
          </p:cNvPr>
          <p:cNvSpPr txBox="1"/>
          <p:nvPr/>
        </p:nvSpPr>
        <p:spPr>
          <a:xfrm>
            <a:off x="9306019" y="2006218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0097A6-5CA0-B150-D35D-09EB9DA16454}"/>
              </a:ext>
            </a:extLst>
          </p:cNvPr>
          <p:cNvSpPr txBox="1"/>
          <p:nvPr/>
        </p:nvSpPr>
        <p:spPr>
          <a:xfrm>
            <a:off x="10507729" y="1993728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A425171-AB37-B3C8-4475-FBFC2005DB9A}"/>
              </a:ext>
            </a:extLst>
          </p:cNvPr>
          <p:cNvSpPr/>
          <p:nvPr/>
        </p:nvSpPr>
        <p:spPr>
          <a:xfrm>
            <a:off x="9629144" y="3405503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D4F217-DCA2-7004-D625-64317FA081A8}"/>
              </a:ext>
            </a:extLst>
          </p:cNvPr>
          <p:cNvSpPr/>
          <p:nvPr/>
        </p:nvSpPr>
        <p:spPr>
          <a:xfrm>
            <a:off x="10117985" y="3405503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A14670-30B8-11A4-B816-9D1AB3F91DC2}"/>
              </a:ext>
            </a:extLst>
          </p:cNvPr>
          <p:cNvSpPr txBox="1"/>
          <p:nvPr/>
        </p:nvSpPr>
        <p:spPr>
          <a:xfrm>
            <a:off x="9330301" y="3402180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39B435-D21F-F5CA-7F9D-543A956181F3}"/>
              </a:ext>
            </a:extLst>
          </p:cNvPr>
          <p:cNvSpPr txBox="1"/>
          <p:nvPr/>
        </p:nvSpPr>
        <p:spPr>
          <a:xfrm>
            <a:off x="10532011" y="3389690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56866F-5BC2-A9CC-47C5-3235F20558AF}"/>
              </a:ext>
            </a:extLst>
          </p:cNvPr>
          <p:cNvSpPr txBox="1"/>
          <p:nvPr/>
        </p:nvSpPr>
        <p:spPr>
          <a:xfrm>
            <a:off x="10368605" y="2456025"/>
            <a:ext cx="1432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globally</a:t>
            </a:r>
          </a:p>
          <a:p>
            <a:r>
              <a:rPr lang="en-US" dirty="0"/>
              <a:t>ordered</a:t>
            </a:r>
          </a:p>
          <a:p>
            <a:r>
              <a:rPr lang="en-US" dirty="0"/>
              <a:t>transactions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FB1920-E009-696A-4369-9F7B2BE65ED7}"/>
              </a:ext>
            </a:extLst>
          </p:cNvPr>
          <p:cNvSpPr txBox="1"/>
          <p:nvPr/>
        </p:nvSpPr>
        <p:spPr>
          <a:xfrm>
            <a:off x="9196172" y="2736656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safety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3E268BF-041C-DB12-193E-73E62D6CBE98}"/>
              </a:ext>
            </a:extLst>
          </p:cNvPr>
          <p:cNvCxnSpPr/>
          <p:nvPr/>
        </p:nvCxnSpPr>
        <p:spPr>
          <a:xfrm flipV="1">
            <a:off x="10093703" y="2445691"/>
            <a:ext cx="0" cy="9439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3AFDFC-C1F9-A871-51FE-A9B51046F910}"/>
              </a:ext>
            </a:extLst>
          </p:cNvPr>
          <p:cNvSpPr/>
          <p:nvPr/>
        </p:nvSpPr>
        <p:spPr>
          <a:xfrm>
            <a:off x="6903610" y="1295687"/>
            <a:ext cx="1670619" cy="48633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7D713-8B1E-3654-B995-E3859FF95705}"/>
              </a:ext>
            </a:extLst>
          </p:cNvPr>
          <p:cNvSpPr txBox="1"/>
          <p:nvPr/>
        </p:nvSpPr>
        <p:spPr>
          <a:xfrm>
            <a:off x="6957274" y="1349784"/>
            <a:ext cx="1607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Streamlet network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6DC101-F1DD-5DA4-36C2-50BBFEAC41CD}"/>
              </a:ext>
            </a:extLst>
          </p:cNvPr>
          <p:cNvCxnSpPr>
            <a:cxnSpLocks/>
          </p:cNvCxnSpPr>
          <p:nvPr/>
        </p:nvCxnSpPr>
        <p:spPr>
          <a:xfrm>
            <a:off x="6523873" y="2198457"/>
            <a:ext cx="27049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2167D87-497D-9383-B116-E4FFCAA67688}"/>
              </a:ext>
            </a:extLst>
          </p:cNvPr>
          <p:cNvCxnSpPr>
            <a:cxnSpLocks/>
          </p:cNvCxnSpPr>
          <p:nvPr/>
        </p:nvCxnSpPr>
        <p:spPr>
          <a:xfrm>
            <a:off x="6484393" y="3588956"/>
            <a:ext cx="27444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4356C-AA46-7A6F-C0E6-675178E0921C}"/>
              </a:ext>
            </a:extLst>
          </p:cNvPr>
          <p:cNvSpPr/>
          <p:nvPr/>
        </p:nvSpPr>
        <p:spPr>
          <a:xfrm>
            <a:off x="7373589" y="1824274"/>
            <a:ext cx="718092" cy="72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D04E09-3E65-F8D1-5D08-363785D9AC3E}"/>
              </a:ext>
            </a:extLst>
          </p:cNvPr>
          <p:cNvSpPr/>
          <p:nvPr/>
        </p:nvSpPr>
        <p:spPr>
          <a:xfrm>
            <a:off x="7373589" y="3249969"/>
            <a:ext cx="718092" cy="72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3ECAA0-64DB-2793-FA42-90EA26FBB2F0}"/>
              </a:ext>
            </a:extLst>
          </p:cNvPr>
          <p:cNvSpPr/>
          <p:nvPr/>
        </p:nvSpPr>
        <p:spPr>
          <a:xfrm>
            <a:off x="7373589" y="4813859"/>
            <a:ext cx="718092" cy="72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D5836-6F9E-2F85-4E80-A0245DB39479}"/>
              </a:ext>
            </a:extLst>
          </p:cNvPr>
          <p:cNvSpPr txBox="1"/>
          <p:nvPr/>
        </p:nvSpPr>
        <p:spPr>
          <a:xfrm>
            <a:off x="9371838" y="1462174"/>
            <a:ext cx="144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“overlay log”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3C9546-F58F-1F29-859E-071C4FBE239C}"/>
              </a:ext>
            </a:extLst>
          </p:cNvPr>
          <p:cNvSpPr/>
          <p:nvPr/>
        </p:nvSpPr>
        <p:spPr>
          <a:xfrm>
            <a:off x="3429219" y="446583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81284C-AD31-2AF3-F393-4E8DAB563995}"/>
              </a:ext>
            </a:extLst>
          </p:cNvPr>
          <p:cNvSpPr/>
          <p:nvPr/>
        </p:nvSpPr>
        <p:spPr>
          <a:xfrm>
            <a:off x="3417504" y="173509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BB348C-D33F-341E-4729-2981360C2EDC}"/>
              </a:ext>
            </a:extLst>
          </p:cNvPr>
          <p:cNvSpPr/>
          <p:nvPr/>
        </p:nvSpPr>
        <p:spPr>
          <a:xfrm>
            <a:off x="3429219" y="310272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83F40-DC83-07A6-FBBB-FF25CDADECEF}"/>
              </a:ext>
            </a:extLst>
          </p:cNvPr>
          <p:cNvSpPr txBox="1"/>
          <p:nvPr/>
        </p:nvSpPr>
        <p:spPr>
          <a:xfrm>
            <a:off x="3608826" y="4753954"/>
            <a:ext cx="57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AVA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A62506-5446-F7AB-F088-5C2A8EF01AF7}"/>
              </a:ext>
            </a:extLst>
          </p:cNvPr>
          <p:cNvCxnSpPr>
            <a:cxnSpLocks/>
          </p:cNvCxnSpPr>
          <p:nvPr/>
        </p:nvCxnSpPr>
        <p:spPr>
          <a:xfrm>
            <a:off x="7732405" y="3977363"/>
            <a:ext cx="230" cy="8364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FD575DD-7DBC-1292-C1E1-B1DCBE1941F8}"/>
              </a:ext>
            </a:extLst>
          </p:cNvPr>
          <p:cNvCxnSpPr>
            <a:cxnSpLocks/>
          </p:cNvCxnSpPr>
          <p:nvPr/>
        </p:nvCxnSpPr>
        <p:spPr>
          <a:xfrm>
            <a:off x="7738919" y="2555988"/>
            <a:ext cx="0" cy="663619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4468A43-C58A-86C4-9669-22692B0B5D18}"/>
              </a:ext>
            </a:extLst>
          </p:cNvPr>
          <p:cNvSpPr txBox="1"/>
          <p:nvPr/>
        </p:nvSpPr>
        <p:spPr>
          <a:xfrm>
            <a:off x="3610132" y="33818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E34868-834E-4418-BC60-739C8BFCE524}"/>
              </a:ext>
            </a:extLst>
          </p:cNvPr>
          <p:cNvSpPr txBox="1"/>
          <p:nvPr/>
        </p:nvSpPr>
        <p:spPr>
          <a:xfrm>
            <a:off x="3599953" y="2027958"/>
            <a:ext cx="57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BTC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ADC449-D7CD-BD6C-F61F-5BD04D61A2ED}"/>
              </a:ext>
            </a:extLst>
          </p:cNvPr>
          <p:cNvSpPr txBox="1"/>
          <p:nvPr/>
        </p:nvSpPr>
        <p:spPr>
          <a:xfrm>
            <a:off x="3492721" y="4215345"/>
            <a:ext cx="7873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×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886B165-F896-F561-6F6D-6751A3C88D4F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331904" y="2192295"/>
            <a:ext cx="5989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EC25029-0764-4431-30BB-2F95E8488200}"/>
              </a:ext>
            </a:extLst>
          </p:cNvPr>
          <p:cNvCxnSpPr>
            <a:cxnSpLocks/>
          </p:cNvCxnSpPr>
          <p:nvPr/>
        </p:nvCxnSpPr>
        <p:spPr>
          <a:xfrm>
            <a:off x="4331904" y="3573380"/>
            <a:ext cx="5989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Arc 55">
            <a:extLst>
              <a:ext uri="{FF2B5EF4-FFF2-40B4-BE49-F238E27FC236}">
                <a16:creationId xmlns:a16="http://schemas.microsoft.com/office/drawing/2014/main" id="{C8C9DD05-5D2B-D006-9905-E5B5B40EA588}"/>
              </a:ext>
            </a:extLst>
          </p:cNvPr>
          <p:cNvSpPr/>
          <p:nvPr/>
        </p:nvSpPr>
        <p:spPr>
          <a:xfrm flipH="1" flipV="1">
            <a:off x="3898673" y="3668024"/>
            <a:ext cx="2084513" cy="767242"/>
          </a:xfrm>
          <a:prstGeom prst="arc">
            <a:avLst>
              <a:gd name="adj1" fmla="val 18952976"/>
              <a:gd name="adj2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1E1788-52BF-1FC5-91EC-0D5DFCDA06B3}"/>
              </a:ext>
            </a:extLst>
          </p:cNvPr>
          <p:cNvSpPr txBox="1"/>
          <p:nvPr/>
        </p:nvSpPr>
        <p:spPr>
          <a:xfrm>
            <a:off x="4564014" y="4296766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a log corresponds to a party</a:t>
            </a: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C0C49CA6-A59E-9FC8-6E7D-E642A6C887FE}"/>
              </a:ext>
            </a:extLst>
          </p:cNvPr>
          <p:cNvSpPr/>
          <p:nvPr/>
        </p:nvSpPr>
        <p:spPr>
          <a:xfrm flipV="1">
            <a:off x="1220912" y="3350044"/>
            <a:ext cx="1386720" cy="767242"/>
          </a:xfrm>
          <a:prstGeom prst="arc">
            <a:avLst>
              <a:gd name="adj1" fmla="val 18952976"/>
              <a:gd name="adj2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E3E2221-2CBD-3E07-A69B-CC7549D0BBE3}"/>
              </a:ext>
            </a:extLst>
          </p:cNvPr>
          <p:cNvSpPr txBox="1"/>
          <p:nvPr/>
        </p:nvSpPr>
        <p:spPr>
          <a:xfrm>
            <a:off x="673395" y="4065933"/>
            <a:ext cx="24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secure log corresponds to honest party</a:t>
            </a: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DD5166E6-A005-680C-518D-364AC5445008}"/>
              </a:ext>
            </a:extLst>
          </p:cNvPr>
          <p:cNvSpPr/>
          <p:nvPr/>
        </p:nvSpPr>
        <p:spPr>
          <a:xfrm flipH="1" flipV="1">
            <a:off x="8328105" y="5384564"/>
            <a:ext cx="2084513" cy="767242"/>
          </a:xfrm>
          <a:prstGeom prst="arc">
            <a:avLst>
              <a:gd name="adj1" fmla="val 18952976"/>
              <a:gd name="adj2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87059C-39CB-56A5-8A23-0123DAFC28C8}"/>
              </a:ext>
            </a:extLst>
          </p:cNvPr>
          <p:cNvSpPr txBox="1"/>
          <p:nvPr/>
        </p:nvSpPr>
        <p:spPr>
          <a:xfrm>
            <a:off x="8993446" y="6013306"/>
            <a:ext cx="24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we just need to run another log protocol </a:t>
            </a: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on top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64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6" grpId="0" animBg="1"/>
      <p:bldP spid="57" grpId="0"/>
      <p:bldP spid="58" grpId="0" animBg="1"/>
      <p:bldP spid="59" grpId="0"/>
      <p:bldP spid="60" grpId="0" animBg="1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9F9505-D840-F8DE-5A89-C030BFE59355}"/>
              </a:ext>
            </a:extLst>
          </p:cNvPr>
          <p:cNvSpPr/>
          <p:nvPr/>
        </p:nvSpPr>
        <p:spPr>
          <a:xfrm>
            <a:off x="1326498" y="2006104"/>
            <a:ext cx="9361774" cy="4226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9621D10-4696-0D56-B417-036D5B1882BE}"/>
              </a:ext>
            </a:extLst>
          </p:cNvPr>
          <p:cNvSpPr/>
          <p:nvPr/>
        </p:nvSpPr>
        <p:spPr>
          <a:xfrm>
            <a:off x="1426525" y="4056657"/>
            <a:ext cx="8013687" cy="13331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7CB21-C229-DC78-3B31-715B6C45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construction: Rollerblade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C44CC5-46ED-8269-80CB-4864EDEFA7C8}"/>
              </a:ext>
            </a:extLst>
          </p:cNvPr>
          <p:cNvCxnSpPr>
            <a:cxnSpLocks/>
          </p:cNvCxnSpPr>
          <p:nvPr/>
        </p:nvCxnSpPr>
        <p:spPr>
          <a:xfrm>
            <a:off x="1638092" y="1690688"/>
            <a:ext cx="0" cy="5487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0F3912-1E69-A530-AF93-DC3B32E7C5CD}"/>
              </a:ext>
            </a:extLst>
          </p:cNvPr>
          <p:cNvGrpSpPr/>
          <p:nvPr/>
        </p:nvGrpSpPr>
        <p:grpSpPr>
          <a:xfrm>
            <a:off x="1503728" y="5774924"/>
            <a:ext cx="914400" cy="914400"/>
            <a:chOff x="1503728" y="4142678"/>
            <a:chExt cx="914400" cy="914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FEE7AB-0301-4B07-9A78-93FB3874BD58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A1C3ED-CFF9-ADC9-2159-5A974C7B2E8B}"/>
                </a:ext>
              </a:extLst>
            </p:cNvPr>
            <p:cNvSpPr txBox="1"/>
            <p:nvPr/>
          </p:nvSpPr>
          <p:spPr>
            <a:xfrm>
              <a:off x="1681594" y="4449507"/>
              <a:ext cx="57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BTC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6F8286-E404-3F3B-ECE1-865A8004D5DE}"/>
              </a:ext>
            </a:extLst>
          </p:cNvPr>
          <p:cNvGrpSpPr/>
          <p:nvPr/>
        </p:nvGrpSpPr>
        <p:grpSpPr>
          <a:xfrm>
            <a:off x="5033525" y="5809219"/>
            <a:ext cx="914400" cy="914400"/>
            <a:chOff x="2825646" y="4144580"/>
            <a:chExt cx="9144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C5AEB-2C06-DD62-10CA-E174D6A7FB28}"/>
                </a:ext>
              </a:extLst>
            </p:cNvPr>
            <p:cNvSpPr/>
            <p:nvPr/>
          </p:nvSpPr>
          <p:spPr>
            <a:xfrm>
              <a:off x="2825646" y="414458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C6E792-2B5D-43EA-E7D1-B1A805CA3A2B}"/>
                </a:ext>
              </a:extLst>
            </p:cNvPr>
            <p:cNvSpPr txBox="1"/>
            <p:nvPr/>
          </p:nvSpPr>
          <p:spPr>
            <a:xfrm>
              <a:off x="3013329" y="444950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6A9F3E-12DB-84F3-0352-3515B2B626F8}"/>
              </a:ext>
            </a:extLst>
          </p:cNvPr>
          <p:cNvGrpSpPr/>
          <p:nvPr/>
        </p:nvGrpSpPr>
        <p:grpSpPr>
          <a:xfrm>
            <a:off x="8361982" y="5774924"/>
            <a:ext cx="914400" cy="914400"/>
            <a:chOff x="4137863" y="4161387"/>
            <a:chExt cx="9144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4D4747-579A-A725-80B8-21F47AB36FD4}"/>
                </a:ext>
              </a:extLst>
            </p:cNvPr>
            <p:cNvSpPr/>
            <p:nvPr/>
          </p:nvSpPr>
          <p:spPr>
            <a:xfrm>
              <a:off x="4137863" y="416138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B4CB7F-EA9E-1423-B6E5-443AA20E7008}"/>
                </a:ext>
              </a:extLst>
            </p:cNvPr>
            <p:cNvSpPr txBox="1"/>
            <p:nvPr/>
          </p:nvSpPr>
          <p:spPr>
            <a:xfrm>
              <a:off x="4317470" y="4449507"/>
              <a:ext cx="574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AVA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C6DE99D-7CD7-7EB4-1722-718C61190268}"/>
              </a:ext>
            </a:extLst>
          </p:cNvPr>
          <p:cNvSpPr/>
          <p:nvPr/>
        </p:nvSpPr>
        <p:spPr>
          <a:xfrm>
            <a:off x="1458210" y="1276719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CF3F0D0-85C6-0FF9-6514-12333378A275}"/>
              </a:ext>
            </a:extLst>
          </p:cNvPr>
          <p:cNvSpPr/>
          <p:nvPr/>
        </p:nvSpPr>
        <p:spPr>
          <a:xfrm>
            <a:off x="10072625" y="1270178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68B43D-1575-E7FD-7A45-185B12061A0B}"/>
              </a:ext>
            </a:extLst>
          </p:cNvPr>
          <p:cNvSpPr txBox="1"/>
          <p:nvPr/>
        </p:nvSpPr>
        <p:spPr>
          <a:xfrm>
            <a:off x="9778138" y="1257095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F3BA6D-85D7-577E-73B3-53111C152512}"/>
              </a:ext>
            </a:extLst>
          </p:cNvPr>
          <p:cNvSpPr txBox="1"/>
          <p:nvPr/>
        </p:nvSpPr>
        <p:spPr>
          <a:xfrm>
            <a:off x="10457880" y="1260610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DC109A-DC7B-3ECE-B055-413CCCBC8CBA}"/>
              </a:ext>
            </a:extLst>
          </p:cNvPr>
          <p:cNvGrpSpPr/>
          <p:nvPr/>
        </p:nvGrpSpPr>
        <p:grpSpPr>
          <a:xfrm>
            <a:off x="1503728" y="4270241"/>
            <a:ext cx="914400" cy="914400"/>
            <a:chOff x="1503728" y="4142678"/>
            <a:chExt cx="914400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A4891F-6F58-0A7D-6523-2621C762CE16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460BD8-B8BB-4531-2F74-E2F9D5B0D120}"/>
                </a:ext>
              </a:extLst>
            </p:cNvPr>
            <p:cNvSpPr txBox="1"/>
            <p:nvPr/>
          </p:nvSpPr>
          <p:spPr>
            <a:xfrm>
              <a:off x="1809284" y="444528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60F438-CDCA-CCB5-ABF4-310B44B852F8}"/>
              </a:ext>
            </a:extLst>
          </p:cNvPr>
          <p:cNvGrpSpPr/>
          <p:nvPr/>
        </p:nvGrpSpPr>
        <p:grpSpPr>
          <a:xfrm>
            <a:off x="5033525" y="4270241"/>
            <a:ext cx="914400" cy="914400"/>
            <a:chOff x="1503728" y="4142678"/>
            <a:chExt cx="9144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8DD86D-0EDF-D5F8-8304-9B55485CC089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9A13BD-27FF-926C-DB3E-5F3D897F3675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6C08A3-A23D-760C-2CA2-48993987A1D8}"/>
              </a:ext>
            </a:extLst>
          </p:cNvPr>
          <p:cNvGrpSpPr/>
          <p:nvPr/>
        </p:nvGrpSpPr>
        <p:grpSpPr>
          <a:xfrm>
            <a:off x="8371647" y="4266021"/>
            <a:ext cx="914400" cy="914400"/>
            <a:chOff x="1503728" y="4142678"/>
            <a:chExt cx="914400" cy="914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D9912-F8F2-8F5F-BB71-377A42FF8AA2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A12C67D-13F5-B178-C165-F7ADDB4BFFAA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13B6A9-D752-91C4-292B-CC63EE947FF3}"/>
              </a:ext>
            </a:extLst>
          </p:cNvPr>
          <p:cNvCxnSpPr>
            <a:endCxn id="7" idx="0"/>
          </p:cNvCxnSpPr>
          <p:nvPr/>
        </p:nvCxnSpPr>
        <p:spPr>
          <a:xfrm>
            <a:off x="1960928" y="5180421"/>
            <a:ext cx="0" cy="594503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9C8CD9-7E79-A2B3-C6B0-FACDEF18250B}"/>
              </a:ext>
            </a:extLst>
          </p:cNvPr>
          <p:cNvCxnSpPr/>
          <p:nvPr/>
        </p:nvCxnSpPr>
        <p:spPr>
          <a:xfrm>
            <a:off x="5490725" y="5214716"/>
            <a:ext cx="0" cy="594503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7E90DE-9FED-1327-2258-DFCEA804892B}"/>
              </a:ext>
            </a:extLst>
          </p:cNvPr>
          <p:cNvCxnSpPr/>
          <p:nvPr/>
        </p:nvCxnSpPr>
        <p:spPr>
          <a:xfrm>
            <a:off x="8819182" y="5195861"/>
            <a:ext cx="0" cy="594503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2B225AA-4341-9674-F9F1-35B5FB319BE2}"/>
              </a:ext>
            </a:extLst>
          </p:cNvPr>
          <p:cNvCxnSpPr>
            <a:cxnSpLocks/>
          </p:cNvCxnSpPr>
          <p:nvPr/>
        </p:nvCxnSpPr>
        <p:spPr>
          <a:xfrm>
            <a:off x="1638092" y="2149311"/>
            <a:ext cx="0" cy="208904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3E4CA30-20DC-B1FB-7468-EBF9CC8F4CC6}"/>
              </a:ext>
            </a:extLst>
          </p:cNvPr>
          <p:cNvCxnSpPr>
            <a:cxnSpLocks/>
          </p:cNvCxnSpPr>
          <p:nvPr/>
        </p:nvCxnSpPr>
        <p:spPr>
          <a:xfrm>
            <a:off x="5159911" y="2831649"/>
            <a:ext cx="0" cy="143157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E978418-54E3-E052-AA99-6C3CE943B4AC}"/>
              </a:ext>
            </a:extLst>
          </p:cNvPr>
          <p:cNvCxnSpPr>
            <a:cxnSpLocks/>
          </p:cNvCxnSpPr>
          <p:nvPr/>
        </p:nvCxnSpPr>
        <p:spPr>
          <a:xfrm>
            <a:off x="8460192" y="2806781"/>
            <a:ext cx="0" cy="143157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31D855-1DAC-A942-AD3A-B98435A684D7}"/>
              </a:ext>
            </a:extLst>
          </p:cNvPr>
          <p:cNvCxnSpPr>
            <a:cxnSpLocks/>
          </p:cNvCxnSpPr>
          <p:nvPr/>
        </p:nvCxnSpPr>
        <p:spPr>
          <a:xfrm>
            <a:off x="1638092" y="2815659"/>
            <a:ext cx="68221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7B6B28-BB96-3158-DE61-860E3FE72A5C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5490725" y="2472913"/>
            <a:ext cx="0" cy="1797328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F53284ED-7298-6EF5-6399-CC49D3E85F28}"/>
              </a:ext>
            </a:extLst>
          </p:cNvPr>
          <p:cNvCxnSpPr>
            <a:cxnSpLocks/>
            <a:stCxn id="23" idx="0"/>
            <a:endCxn id="50" idx="2"/>
          </p:cNvCxnSpPr>
          <p:nvPr/>
        </p:nvCxnSpPr>
        <p:spPr>
          <a:xfrm rot="5400000" flipH="1" flipV="1">
            <a:off x="4644198" y="-238255"/>
            <a:ext cx="1825226" cy="7191767"/>
          </a:xfrm>
          <a:prstGeom prst="bent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F25B9278-D232-50C2-7FA5-CE0BCE35A535}"/>
              </a:ext>
            </a:extLst>
          </p:cNvPr>
          <p:cNvCxnSpPr>
            <a:cxnSpLocks/>
            <a:stCxn id="29" idx="0"/>
            <a:endCxn id="50" idx="4"/>
          </p:cNvCxnSpPr>
          <p:nvPr/>
        </p:nvCxnSpPr>
        <p:spPr>
          <a:xfrm rot="5400000" flipH="1" flipV="1">
            <a:off x="8367786" y="3193594"/>
            <a:ext cx="1533489" cy="61136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C0E4457C-C7C7-CA09-CF63-B5A2DF3BD0B4}"/>
              </a:ext>
            </a:extLst>
          </p:cNvPr>
          <p:cNvSpPr/>
          <p:nvPr/>
        </p:nvSpPr>
        <p:spPr>
          <a:xfrm>
            <a:off x="9152695" y="2157497"/>
            <a:ext cx="575035" cy="5750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6E9A7B06-FE86-1274-808B-785F1DF70957}"/>
              </a:ext>
            </a:extLst>
          </p:cNvPr>
          <p:cNvCxnSpPr>
            <a:cxnSpLocks/>
            <a:endCxn id="17" idx="1"/>
          </p:cNvCxnSpPr>
          <p:nvPr/>
        </p:nvCxnSpPr>
        <p:spPr>
          <a:xfrm rot="5400000" flipH="1" flipV="1">
            <a:off x="9243261" y="1627196"/>
            <a:ext cx="720312" cy="349442"/>
          </a:xfrm>
          <a:prstGeom prst="bent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0C49E7B-8198-5875-0DFD-E4EAC91219CB}"/>
              </a:ext>
            </a:extLst>
          </p:cNvPr>
          <p:cNvSpPr txBox="1"/>
          <p:nvPr/>
        </p:nvSpPr>
        <p:spPr>
          <a:xfrm>
            <a:off x="2505890" y="4119114"/>
            <a:ext cx="2386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emulated Streamlet network</a:t>
            </a: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A970DB1E-358F-5921-D7FE-A1B766B09B94}"/>
              </a:ext>
            </a:extLst>
          </p:cNvPr>
          <p:cNvSpPr/>
          <p:nvPr/>
        </p:nvSpPr>
        <p:spPr>
          <a:xfrm flipH="1">
            <a:off x="3148975" y="3748244"/>
            <a:ext cx="2084513" cy="767242"/>
          </a:xfrm>
          <a:prstGeom prst="arc">
            <a:avLst>
              <a:gd name="adj1" fmla="val 18952976"/>
              <a:gd name="adj2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A64D5D2-9D2A-F6C5-8D4F-A1E9FC56728D}"/>
              </a:ext>
            </a:extLst>
          </p:cNvPr>
          <p:cNvSpPr txBox="1"/>
          <p:nvPr/>
        </p:nvSpPr>
        <p:spPr>
          <a:xfrm>
            <a:off x="2812273" y="3328621"/>
            <a:ext cx="24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any classical consensus protocol </a:t>
            </a:r>
            <a:r>
              <a:rPr lang="el-GR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Π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525C1124-40B0-A54B-5E21-440E2EA28907}"/>
              </a:ext>
            </a:extLst>
          </p:cNvPr>
          <p:cNvSpPr/>
          <p:nvPr/>
        </p:nvSpPr>
        <p:spPr>
          <a:xfrm rot="13263766" flipH="1">
            <a:off x="6459725" y="4052028"/>
            <a:ext cx="2084513" cy="767242"/>
          </a:xfrm>
          <a:prstGeom prst="arc">
            <a:avLst>
              <a:gd name="adj1" fmla="val 18952976"/>
              <a:gd name="adj2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59B2AB7-A2F4-E875-93F8-82F036A2C185}"/>
              </a:ext>
            </a:extLst>
          </p:cNvPr>
          <p:cNvSpPr txBox="1"/>
          <p:nvPr/>
        </p:nvSpPr>
        <p:spPr>
          <a:xfrm>
            <a:off x="5918108" y="4656571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streamlet validators</a:t>
            </a: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FF976D49-6D08-93D2-5D23-F9DF263D1D87}"/>
              </a:ext>
            </a:extLst>
          </p:cNvPr>
          <p:cNvSpPr/>
          <p:nvPr/>
        </p:nvSpPr>
        <p:spPr>
          <a:xfrm rot="8336234">
            <a:off x="5775334" y="4037926"/>
            <a:ext cx="2084513" cy="767242"/>
          </a:xfrm>
          <a:prstGeom prst="arc">
            <a:avLst>
              <a:gd name="adj1" fmla="val 18952976"/>
              <a:gd name="adj2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CB5EC81F-9BAA-229D-4A2D-5330C5000B27}"/>
              </a:ext>
            </a:extLst>
          </p:cNvPr>
          <p:cNvSpPr/>
          <p:nvPr/>
        </p:nvSpPr>
        <p:spPr>
          <a:xfrm rot="8336234">
            <a:off x="9516940" y="1535668"/>
            <a:ext cx="2084513" cy="767242"/>
          </a:xfrm>
          <a:prstGeom prst="arc">
            <a:avLst>
              <a:gd name="adj1" fmla="val 18952976"/>
              <a:gd name="adj2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593C6A9-7DAF-8CC8-4C09-36BA7E9469A6}"/>
              </a:ext>
            </a:extLst>
          </p:cNvPr>
          <p:cNvSpPr txBox="1"/>
          <p:nvPr/>
        </p:nvSpPr>
        <p:spPr>
          <a:xfrm>
            <a:off x="9603417" y="2100914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majority voting now works</a:t>
            </a:r>
          </a:p>
        </p:txBody>
      </p:sp>
      <p:sp>
        <p:nvSpPr>
          <p:cNvPr id="91" name="Arc 90">
            <a:extLst>
              <a:ext uri="{FF2B5EF4-FFF2-40B4-BE49-F238E27FC236}">
                <a16:creationId xmlns:a16="http://schemas.microsoft.com/office/drawing/2014/main" id="{4F0D3A5B-4693-ECFC-A214-6EEFB4216143}"/>
              </a:ext>
            </a:extLst>
          </p:cNvPr>
          <p:cNvSpPr/>
          <p:nvPr/>
        </p:nvSpPr>
        <p:spPr>
          <a:xfrm rot="8336234">
            <a:off x="9941424" y="3581202"/>
            <a:ext cx="2084513" cy="767242"/>
          </a:xfrm>
          <a:prstGeom prst="arc">
            <a:avLst>
              <a:gd name="adj1" fmla="val 18952976"/>
              <a:gd name="adj2" fmla="val 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D2602D2-2E97-B4D7-DBC9-8E7699611B4F}"/>
              </a:ext>
            </a:extLst>
          </p:cNvPr>
          <p:cNvSpPr txBox="1"/>
          <p:nvPr/>
        </p:nvSpPr>
        <p:spPr>
          <a:xfrm rot="3362686">
            <a:off x="9967074" y="4307267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one compositor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5E4C997-AF8C-DB7F-C939-C6757493510E}"/>
              </a:ext>
            </a:extLst>
          </p:cNvPr>
          <p:cNvSpPr txBox="1"/>
          <p:nvPr/>
        </p:nvSpPr>
        <p:spPr>
          <a:xfrm>
            <a:off x="8435149" y="5563704"/>
            <a:ext cx="7873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×</a:t>
            </a:r>
          </a:p>
        </p:txBody>
      </p:sp>
      <p:pic>
        <p:nvPicPr>
          <p:cNvPr id="1028" name="Picture 4" descr="Devil Horns Transparent PNG Images, Free Download - Free Transparent PNG  Logos">
            <a:extLst>
              <a:ext uri="{FF2B5EF4-FFF2-40B4-BE49-F238E27FC236}">
                <a16:creationId xmlns:a16="http://schemas.microsoft.com/office/drawing/2014/main" id="{5E6A1EEA-A3C9-3C40-DCAF-3B9FCBBC9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498" y="3596970"/>
            <a:ext cx="1282772" cy="12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9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50" grpId="0" animBg="1"/>
      <p:bldP spid="83" grpId="0" animBg="1"/>
      <p:bldP spid="84" grpId="0"/>
      <p:bldP spid="85" grpId="0" animBg="1"/>
      <p:bldP spid="86" grpId="0"/>
      <p:bldP spid="88" grpId="0" animBg="1"/>
      <p:bldP spid="89" grpId="0" animBg="1"/>
      <p:bldP spid="90" grpId="0"/>
      <p:bldP spid="91" grpId="1" animBg="1"/>
      <p:bldP spid="92" grpId="1"/>
      <p:bldP spid="9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80C3-9868-8412-EEFB-C7B5B035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the collective execution of parties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11D08C-E717-C5C6-B22F-9AF1CE9E1630}"/>
              </a:ext>
            </a:extLst>
          </p:cNvPr>
          <p:cNvSpPr/>
          <p:nvPr/>
        </p:nvSpPr>
        <p:spPr>
          <a:xfrm>
            <a:off x="2089156" y="1540565"/>
            <a:ext cx="8013687" cy="2653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966FEF-D4E5-E16E-7121-FB20F54CE658}"/>
              </a:ext>
            </a:extLst>
          </p:cNvPr>
          <p:cNvGrpSpPr/>
          <p:nvPr/>
        </p:nvGrpSpPr>
        <p:grpSpPr>
          <a:xfrm>
            <a:off x="2166359" y="2580589"/>
            <a:ext cx="914400" cy="914400"/>
            <a:chOff x="1503728" y="4142678"/>
            <a:chExt cx="914400" cy="914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9EE4C1-9F16-A961-679F-7A4A4584BFE6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576887-40A5-5393-5F87-BE83B8ED811D}"/>
                </a:ext>
              </a:extLst>
            </p:cNvPr>
            <p:cNvSpPr txBox="1"/>
            <p:nvPr/>
          </p:nvSpPr>
          <p:spPr>
            <a:xfrm>
              <a:off x="1809284" y="444528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4B44F1A-990D-C3B3-EB61-21015AD57F41}"/>
              </a:ext>
            </a:extLst>
          </p:cNvPr>
          <p:cNvGrpSpPr/>
          <p:nvPr/>
        </p:nvGrpSpPr>
        <p:grpSpPr>
          <a:xfrm>
            <a:off x="5696156" y="2580589"/>
            <a:ext cx="914400" cy="914400"/>
            <a:chOff x="1503728" y="4142678"/>
            <a:chExt cx="9144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95204E-3183-11AB-7D1A-7849D6E91752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7A4914-4E6E-2C2B-90BF-42D96737637D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A8A7C3-4E97-E720-4FED-2D214830118B}"/>
              </a:ext>
            </a:extLst>
          </p:cNvPr>
          <p:cNvGrpSpPr/>
          <p:nvPr/>
        </p:nvGrpSpPr>
        <p:grpSpPr>
          <a:xfrm>
            <a:off x="9034278" y="2576369"/>
            <a:ext cx="914400" cy="914400"/>
            <a:chOff x="1503728" y="4142678"/>
            <a:chExt cx="914400" cy="914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960F31-DC70-118F-343B-B18D1A549C8E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B25347-A126-2D7E-6536-A2E2873AE24D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913966B-1A1C-6688-24B4-902C0853A4F2}"/>
              </a:ext>
            </a:extLst>
          </p:cNvPr>
          <p:cNvSpPr txBox="1"/>
          <p:nvPr/>
        </p:nvSpPr>
        <p:spPr>
          <a:xfrm>
            <a:off x="6630753" y="1690688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streamlet validators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457338BD-9929-32BF-B362-98B3B7BA7A41}"/>
              </a:ext>
            </a:extLst>
          </p:cNvPr>
          <p:cNvCxnSpPr>
            <a:stCxn id="6" idx="2"/>
            <a:endCxn id="9" idx="2"/>
          </p:cNvCxnSpPr>
          <p:nvPr/>
        </p:nvCxnSpPr>
        <p:spPr>
          <a:xfrm rot="16200000" flipH="1">
            <a:off x="4388457" y="1730090"/>
            <a:ext cx="12700" cy="3529797"/>
          </a:xfrm>
          <a:prstGeom prst="bentConnector3">
            <a:avLst>
              <a:gd name="adj1" fmla="val 3913039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2374508-E9E3-6705-F4FC-3A7B1F42EEEC}"/>
              </a:ext>
            </a:extLst>
          </p:cNvPr>
          <p:cNvSpPr txBox="1"/>
          <p:nvPr/>
        </p:nvSpPr>
        <p:spPr>
          <a:xfrm>
            <a:off x="3150332" y="3653281"/>
            <a:ext cx="240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networking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FA98B6-5E25-1863-EC40-CE1403595135}"/>
              </a:ext>
            </a:extLst>
          </p:cNvPr>
          <p:cNvSpPr txBox="1"/>
          <p:nvPr/>
        </p:nvSpPr>
        <p:spPr>
          <a:xfrm>
            <a:off x="1752230" y="3488553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net out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C274AD-A4C3-042A-85AD-E3EC32BCFEB4}"/>
              </a:ext>
            </a:extLst>
          </p:cNvPr>
          <p:cNvSpPr txBox="1"/>
          <p:nvPr/>
        </p:nvSpPr>
        <p:spPr>
          <a:xfrm>
            <a:off x="5243394" y="3492876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net in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0583223A-9923-1F51-1CAB-8486879D3072}"/>
              </a:ext>
            </a:extLst>
          </p:cNvPr>
          <p:cNvCxnSpPr>
            <a:cxnSpLocks/>
            <a:endCxn id="6" idx="0"/>
          </p:cNvCxnSpPr>
          <p:nvPr/>
        </p:nvCxnSpPr>
        <p:spPr>
          <a:xfrm rot="16200000" flipH="1">
            <a:off x="2362961" y="2319991"/>
            <a:ext cx="521194" cy="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0FE6A59-B18D-0D63-CFB2-9B97F6569817}"/>
              </a:ext>
            </a:extLst>
          </p:cNvPr>
          <p:cNvSpPr txBox="1"/>
          <p:nvPr/>
        </p:nvSpPr>
        <p:spPr>
          <a:xfrm>
            <a:off x="1428145" y="1755958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tx</a:t>
            </a:r>
            <a:r>
              <a:rPr lang="en-US" sz="1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296236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C8A98E6A-BE31-41D0-2B52-A92C18DCDAD7}"/>
              </a:ext>
            </a:extLst>
          </p:cNvPr>
          <p:cNvCxnSpPr>
            <a:cxnSpLocks/>
            <a:stCxn id="22" idx="0"/>
            <a:endCxn id="8" idx="0"/>
          </p:cNvCxnSpPr>
          <p:nvPr/>
        </p:nvCxnSpPr>
        <p:spPr>
          <a:xfrm rot="16200000" flipV="1">
            <a:off x="5867590" y="2920928"/>
            <a:ext cx="1651563" cy="1012524"/>
          </a:xfrm>
          <a:prstGeom prst="bentConnector5">
            <a:avLst>
              <a:gd name="adj1" fmla="val 22317"/>
              <a:gd name="adj2" fmla="val 362584"/>
              <a:gd name="adj3" fmla="val 113841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EF8053-ED1A-A0FD-9884-768B9F41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Details: The emulation of Z</a:t>
            </a:r>
            <a:r>
              <a:rPr lang="en-US" baseline="30000" dirty="0"/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E501F5-E288-8DCB-5655-4646C5220668}"/>
              </a:ext>
            </a:extLst>
          </p:cNvPr>
          <p:cNvGrpSpPr/>
          <p:nvPr/>
        </p:nvGrpSpPr>
        <p:grpSpPr>
          <a:xfrm>
            <a:off x="3945834" y="5866956"/>
            <a:ext cx="4482549" cy="914400"/>
            <a:chOff x="1503728" y="4142678"/>
            <a:chExt cx="9144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A14F2C-3CEB-5656-2BA1-539E90DFFA2A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2BBDA5-769E-A4E9-A7C0-24046BEDD7B1}"/>
                </a:ext>
              </a:extLst>
            </p:cNvPr>
            <p:cNvSpPr txBox="1"/>
            <p:nvPr/>
          </p:nvSpPr>
          <p:spPr>
            <a:xfrm>
              <a:off x="1912321" y="4449507"/>
              <a:ext cx="118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BTC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6B2AAA-25A2-FB0F-1613-05BEDA07D2D4}"/>
              </a:ext>
            </a:extLst>
          </p:cNvPr>
          <p:cNvGrpSpPr/>
          <p:nvPr/>
        </p:nvGrpSpPr>
        <p:grpSpPr>
          <a:xfrm>
            <a:off x="3945834" y="2601408"/>
            <a:ext cx="4482549" cy="914400"/>
            <a:chOff x="1503728" y="4142678"/>
            <a:chExt cx="9144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1FC146-C81C-6882-226C-9156E3848C74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72C45F-8DA1-AAD2-82E2-6CDFC4D9A2A3}"/>
                </a:ext>
              </a:extLst>
            </p:cNvPr>
            <p:cNvSpPr txBox="1"/>
            <p:nvPr/>
          </p:nvSpPr>
          <p:spPr>
            <a:xfrm>
              <a:off x="1927446" y="4380718"/>
              <a:ext cx="7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BC1D3FE5-510F-314D-8077-8DBD3E36E3AB}"/>
              </a:ext>
            </a:extLst>
          </p:cNvPr>
          <p:cNvCxnSpPr>
            <a:cxnSpLocks/>
            <a:stCxn id="5" idx="1"/>
            <a:endCxn id="16" idx="2"/>
          </p:cNvCxnSpPr>
          <p:nvPr/>
        </p:nvCxnSpPr>
        <p:spPr>
          <a:xfrm rot="10800000" flipH="1">
            <a:off x="3945834" y="4432854"/>
            <a:ext cx="167008" cy="1891303"/>
          </a:xfrm>
          <a:prstGeom prst="bentConnector3">
            <a:avLst>
              <a:gd name="adj1" fmla="val -363029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182DB57-42A4-6D22-6CFB-279955C1D5FD}"/>
              </a:ext>
            </a:extLst>
          </p:cNvPr>
          <p:cNvSpPr/>
          <p:nvPr/>
        </p:nvSpPr>
        <p:spPr>
          <a:xfrm>
            <a:off x="4112842" y="4252971"/>
            <a:ext cx="359764" cy="3597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A651F7-29B8-EDE1-455D-A2E3A21CF22F}"/>
              </a:ext>
            </a:extLst>
          </p:cNvPr>
          <p:cNvSpPr/>
          <p:nvPr/>
        </p:nvSpPr>
        <p:spPr>
          <a:xfrm>
            <a:off x="4601683" y="4252971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00DF9F-9D33-6DB7-E92B-91DDF2C25C27}"/>
              </a:ext>
            </a:extLst>
          </p:cNvPr>
          <p:cNvSpPr/>
          <p:nvPr/>
        </p:nvSpPr>
        <p:spPr>
          <a:xfrm>
            <a:off x="5090524" y="4252971"/>
            <a:ext cx="359764" cy="3597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8B2626-5512-0A26-C2A4-DFF3DA781FE0}"/>
              </a:ext>
            </a:extLst>
          </p:cNvPr>
          <p:cNvSpPr/>
          <p:nvPr/>
        </p:nvSpPr>
        <p:spPr>
          <a:xfrm>
            <a:off x="5579365" y="4252971"/>
            <a:ext cx="359764" cy="3597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D99854-CBF6-677D-156A-4A382B483D51}"/>
              </a:ext>
            </a:extLst>
          </p:cNvPr>
          <p:cNvSpPr/>
          <p:nvPr/>
        </p:nvSpPr>
        <p:spPr>
          <a:xfrm>
            <a:off x="6073710" y="4253949"/>
            <a:ext cx="359764" cy="3597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CDE429-4CB3-1A1B-2B4E-339CF5146374}"/>
              </a:ext>
            </a:extLst>
          </p:cNvPr>
          <p:cNvSpPr/>
          <p:nvPr/>
        </p:nvSpPr>
        <p:spPr>
          <a:xfrm>
            <a:off x="6562551" y="4253949"/>
            <a:ext cx="359764" cy="3597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D89265-0827-AE40-D27E-5E9B13EC00B0}"/>
              </a:ext>
            </a:extLst>
          </p:cNvPr>
          <p:cNvSpPr/>
          <p:nvPr/>
        </p:nvSpPr>
        <p:spPr>
          <a:xfrm>
            <a:off x="7019751" y="4252971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6AF8F8-7A20-6D99-5176-82BBDCC4F4A5}"/>
              </a:ext>
            </a:extLst>
          </p:cNvPr>
          <p:cNvSpPr/>
          <p:nvPr/>
        </p:nvSpPr>
        <p:spPr>
          <a:xfrm>
            <a:off x="7476951" y="4252971"/>
            <a:ext cx="359764" cy="3597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2433205-50E3-6B2D-C097-0F27AAA40F0B}"/>
              </a:ext>
            </a:extLst>
          </p:cNvPr>
          <p:cNvSpPr/>
          <p:nvPr/>
        </p:nvSpPr>
        <p:spPr>
          <a:xfrm>
            <a:off x="7934151" y="4252971"/>
            <a:ext cx="359764" cy="3597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6E18BE7-7D97-3D87-B0C1-D848C226826E}"/>
              </a:ext>
            </a:extLst>
          </p:cNvPr>
          <p:cNvSpPr/>
          <p:nvPr/>
        </p:nvSpPr>
        <p:spPr>
          <a:xfrm flipH="1">
            <a:off x="4770776" y="3845493"/>
            <a:ext cx="1550511" cy="767242"/>
          </a:xfrm>
          <a:prstGeom prst="arc">
            <a:avLst>
              <a:gd name="adj1" fmla="val 18952976"/>
              <a:gd name="adj2" fmla="val 0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15F974-67CB-7FF1-3FEE-F1BEEEE4A5A7}"/>
              </a:ext>
            </a:extLst>
          </p:cNvPr>
          <p:cNvSpPr txBox="1"/>
          <p:nvPr/>
        </p:nvSpPr>
        <p:spPr>
          <a:xfrm>
            <a:off x="4930464" y="3727174"/>
            <a:ext cx="2185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Segoe Print" panose="02000800000000000000" pitchFamily="2" charset="0"/>
              </a:rPr>
              <a:t>“write” transactions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F7275B6-76F2-0EDF-2CAF-294A7CCF5C4E}"/>
              </a:ext>
            </a:extLst>
          </p:cNvPr>
          <p:cNvSpPr/>
          <p:nvPr/>
        </p:nvSpPr>
        <p:spPr>
          <a:xfrm>
            <a:off x="5854149" y="3840008"/>
            <a:ext cx="1351169" cy="767242"/>
          </a:xfrm>
          <a:prstGeom prst="arc">
            <a:avLst>
              <a:gd name="adj1" fmla="val 18952976"/>
              <a:gd name="adj2" fmla="val 0"/>
            </a:avLst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2F8697-9CDC-A904-8F6B-A8B1CB47EA87}"/>
              </a:ext>
            </a:extLst>
          </p:cNvPr>
          <p:cNvSpPr txBox="1"/>
          <p:nvPr/>
        </p:nvSpPr>
        <p:spPr>
          <a:xfrm>
            <a:off x="4232414" y="5136295"/>
            <a:ext cx="3639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Segoe Print" panose="02000800000000000000" pitchFamily="2" charset="0"/>
              </a:rPr>
              <a:t>“incoming network message” transactions</a:t>
            </a: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A44F0C07-BA37-8869-80A0-66AE83CE6ED5}"/>
              </a:ext>
            </a:extLst>
          </p:cNvPr>
          <p:cNvSpPr/>
          <p:nvPr/>
        </p:nvSpPr>
        <p:spPr>
          <a:xfrm flipH="1" flipV="1">
            <a:off x="5212791" y="4327672"/>
            <a:ext cx="1550511" cy="767242"/>
          </a:xfrm>
          <a:prstGeom prst="arc">
            <a:avLst>
              <a:gd name="adj1" fmla="val 18952976"/>
              <a:gd name="adj2" fmla="val 0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CB2E873D-9BD4-0A2C-1D0A-2AF59B01397C}"/>
              </a:ext>
            </a:extLst>
          </p:cNvPr>
          <p:cNvSpPr/>
          <p:nvPr/>
        </p:nvSpPr>
        <p:spPr>
          <a:xfrm flipH="1" flipV="1">
            <a:off x="5770049" y="4327672"/>
            <a:ext cx="925727" cy="767242"/>
          </a:xfrm>
          <a:prstGeom prst="arc">
            <a:avLst>
              <a:gd name="adj1" fmla="val 18952976"/>
              <a:gd name="adj2" fmla="val 0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8A87B0BB-6509-21C8-D736-38F5AC9A68CD}"/>
              </a:ext>
            </a:extLst>
          </p:cNvPr>
          <p:cNvSpPr/>
          <p:nvPr/>
        </p:nvSpPr>
        <p:spPr>
          <a:xfrm flipV="1">
            <a:off x="5386038" y="4336463"/>
            <a:ext cx="925727" cy="767242"/>
          </a:xfrm>
          <a:prstGeom prst="arc">
            <a:avLst>
              <a:gd name="adj1" fmla="val 18952976"/>
              <a:gd name="adj2" fmla="val 0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80313461-D783-590D-360A-36DD9EA3804C}"/>
              </a:ext>
            </a:extLst>
          </p:cNvPr>
          <p:cNvSpPr/>
          <p:nvPr/>
        </p:nvSpPr>
        <p:spPr>
          <a:xfrm flipV="1">
            <a:off x="5276694" y="4320837"/>
            <a:ext cx="1550511" cy="767242"/>
          </a:xfrm>
          <a:prstGeom prst="arc">
            <a:avLst>
              <a:gd name="adj1" fmla="val 18952976"/>
              <a:gd name="adj2" fmla="val 0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6D6759-49F1-2406-B1EF-130722BA6E51}"/>
              </a:ext>
            </a:extLst>
          </p:cNvPr>
          <p:cNvSpPr txBox="1"/>
          <p:nvPr/>
        </p:nvSpPr>
        <p:spPr>
          <a:xfrm>
            <a:off x="2876168" y="1381880"/>
            <a:ext cx="6629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Π </a:t>
            </a:r>
            <a:r>
              <a:rPr lang="en-US" sz="2400" dirty="0"/>
              <a:t>party Z</a:t>
            </a:r>
            <a:r>
              <a:rPr lang="en-US" sz="2400" baseline="30000" dirty="0"/>
              <a:t>1 </a:t>
            </a:r>
            <a:r>
              <a:rPr lang="en-US" sz="2400" dirty="0"/>
              <a:t>is emulated by giving it inputs deduced</a:t>
            </a:r>
          </a:p>
          <a:p>
            <a:pPr algn="ctr"/>
            <a:r>
              <a:rPr lang="en-US" sz="2400" dirty="0"/>
              <a:t>from its </a:t>
            </a:r>
            <a:r>
              <a:rPr lang="en-US" sz="2400" i="1" dirty="0"/>
              <a:t>respective underlying </a:t>
            </a:r>
            <a:r>
              <a:rPr lang="en-US" sz="2400" dirty="0"/>
              <a:t>log</a:t>
            </a:r>
            <a:endParaRPr lang="en-US" sz="2400" baseline="300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DC36EA3-538C-D5EE-81D0-D4E0CE1C6749}"/>
              </a:ext>
            </a:extLst>
          </p:cNvPr>
          <p:cNvGrpSpPr/>
          <p:nvPr/>
        </p:nvGrpSpPr>
        <p:grpSpPr>
          <a:xfrm>
            <a:off x="4292724" y="3532980"/>
            <a:ext cx="3846244" cy="733762"/>
            <a:chOff x="4292724" y="3306111"/>
            <a:chExt cx="3846244" cy="96063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DE1DD3F-32D2-FF5A-B2A2-CCA3D5DBB4F3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4292724" y="3306111"/>
              <a:ext cx="0" cy="9468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F87A6B0-025F-D1E4-7932-99F6205BD5A2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5270406" y="3307089"/>
              <a:ext cx="6288" cy="94588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6B921DC-BE04-43D6-13BC-78A7690AE4C8}"/>
                </a:ext>
              </a:extLst>
            </p:cNvPr>
            <p:cNvCxnSpPr>
              <a:stCxn id="19" idx="0"/>
            </p:cNvCxnSpPr>
            <p:nvPr/>
          </p:nvCxnSpPr>
          <p:spPr>
            <a:xfrm flipV="1">
              <a:off x="5759247" y="3306111"/>
              <a:ext cx="10802" cy="9468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CA3F593-125E-AA93-6794-A52EF344A560}"/>
                </a:ext>
              </a:extLst>
            </p:cNvPr>
            <p:cNvCxnSpPr/>
            <p:nvPr/>
          </p:nvCxnSpPr>
          <p:spPr>
            <a:xfrm flipV="1">
              <a:off x="6248100" y="3309615"/>
              <a:ext cx="10802" cy="9468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4EA5FAD-A151-8364-100A-16254C6041CD}"/>
                </a:ext>
              </a:extLst>
            </p:cNvPr>
            <p:cNvCxnSpPr/>
            <p:nvPr/>
          </p:nvCxnSpPr>
          <p:spPr>
            <a:xfrm flipV="1">
              <a:off x="6736953" y="3317560"/>
              <a:ext cx="10802" cy="9468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AEFB23C-C16D-8E47-70D8-3BFDB62F6CAB}"/>
                </a:ext>
              </a:extLst>
            </p:cNvPr>
            <p:cNvCxnSpPr/>
            <p:nvPr/>
          </p:nvCxnSpPr>
          <p:spPr>
            <a:xfrm flipV="1">
              <a:off x="7670966" y="3306111"/>
              <a:ext cx="10802" cy="9468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C2EFAC3-233B-3EBC-DBBF-92484474BB2E}"/>
                </a:ext>
              </a:extLst>
            </p:cNvPr>
            <p:cNvCxnSpPr/>
            <p:nvPr/>
          </p:nvCxnSpPr>
          <p:spPr>
            <a:xfrm flipV="1">
              <a:off x="8128166" y="3319883"/>
              <a:ext cx="10802" cy="94686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BDB162FC-7288-B928-F29E-CB2856EBE7DE}"/>
              </a:ext>
            </a:extLst>
          </p:cNvPr>
          <p:cNvCxnSpPr>
            <a:cxnSpLocks/>
            <a:stCxn id="17" idx="0"/>
            <a:endCxn id="8" idx="0"/>
          </p:cNvCxnSpPr>
          <p:nvPr/>
        </p:nvCxnSpPr>
        <p:spPr>
          <a:xfrm rot="5400000" flipH="1" flipV="1">
            <a:off x="4658556" y="2724418"/>
            <a:ext cx="1651563" cy="1405544"/>
          </a:xfrm>
          <a:prstGeom prst="bentConnector5">
            <a:avLst>
              <a:gd name="adj1" fmla="val 22317"/>
              <a:gd name="adj2" fmla="val -89866"/>
              <a:gd name="adj3" fmla="val 113841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79E43D7-332E-E4B9-830F-E5593223691C}"/>
              </a:ext>
            </a:extLst>
          </p:cNvPr>
          <p:cNvSpPr txBox="1"/>
          <p:nvPr/>
        </p:nvSpPr>
        <p:spPr>
          <a:xfrm>
            <a:off x="7298969" y="3563009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net in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F45CE1E-BE11-4D15-E4E5-5DE04B6B821C}"/>
              </a:ext>
            </a:extLst>
          </p:cNvPr>
          <p:cNvSpPr txBox="1"/>
          <p:nvPr/>
        </p:nvSpPr>
        <p:spPr>
          <a:xfrm>
            <a:off x="5253308" y="2276493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accent2"/>
                </a:solidFill>
              </a:rPr>
              <a:t>tx</a:t>
            </a:r>
            <a:r>
              <a:rPr lang="en-US" sz="1200" b="1" dirty="0">
                <a:solidFill>
                  <a:schemeClr val="accent2"/>
                </a:solidFill>
              </a:rPr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34210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9" grpId="0"/>
      <p:bldP spid="30" grpId="0" animBg="1"/>
      <p:bldP spid="31" grpId="0" animBg="1"/>
      <p:bldP spid="32" grpId="0" animBg="1"/>
      <p:bldP spid="33" grpId="0" animBg="1"/>
      <p:bldP spid="76" grpId="0"/>
      <p:bldP spid="77" grpId="0"/>
      <p:bldP spid="7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9F9505-D840-F8DE-5A89-C030BFE59355}"/>
              </a:ext>
            </a:extLst>
          </p:cNvPr>
          <p:cNvSpPr/>
          <p:nvPr/>
        </p:nvSpPr>
        <p:spPr>
          <a:xfrm>
            <a:off x="869298" y="2234661"/>
            <a:ext cx="9361774" cy="31424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9621D10-4696-0D56-B417-036D5B1882BE}"/>
              </a:ext>
            </a:extLst>
          </p:cNvPr>
          <p:cNvSpPr/>
          <p:nvPr/>
        </p:nvSpPr>
        <p:spPr>
          <a:xfrm>
            <a:off x="1314117" y="3044966"/>
            <a:ext cx="8197630" cy="13331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7CB21-C229-DC78-3B31-715B6C45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Details: Emulating transaction writing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0F3912-1E69-A530-AF93-DC3B32E7C5CD}"/>
              </a:ext>
            </a:extLst>
          </p:cNvPr>
          <p:cNvGrpSpPr/>
          <p:nvPr/>
        </p:nvGrpSpPr>
        <p:grpSpPr>
          <a:xfrm>
            <a:off x="1503728" y="4846942"/>
            <a:ext cx="914400" cy="914400"/>
            <a:chOff x="1503728" y="4142678"/>
            <a:chExt cx="914400" cy="914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FEE7AB-0301-4B07-9A78-93FB3874BD58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A1C3ED-CFF9-ADC9-2159-5A974C7B2E8B}"/>
                </a:ext>
              </a:extLst>
            </p:cNvPr>
            <p:cNvSpPr txBox="1"/>
            <p:nvPr/>
          </p:nvSpPr>
          <p:spPr>
            <a:xfrm>
              <a:off x="1681594" y="4449507"/>
              <a:ext cx="57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BTC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6F8286-E404-3F3B-ECE1-865A8004D5DE}"/>
              </a:ext>
            </a:extLst>
          </p:cNvPr>
          <p:cNvGrpSpPr/>
          <p:nvPr/>
        </p:nvGrpSpPr>
        <p:grpSpPr>
          <a:xfrm>
            <a:off x="5033525" y="4881237"/>
            <a:ext cx="914400" cy="914400"/>
            <a:chOff x="2825646" y="4144580"/>
            <a:chExt cx="9144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C5AEB-2C06-DD62-10CA-E174D6A7FB28}"/>
                </a:ext>
              </a:extLst>
            </p:cNvPr>
            <p:cNvSpPr/>
            <p:nvPr/>
          </p:nvSpPr>
          <p:spPr>
            <a:xfrm>
              <a:off x="2825646" y="414458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C6E792-2B5D-43EA-E7D1-B1A805CA3A2B}"/>
                </a:ext>
              </a:extLst>
            </p:cNvPr>
            <p:cNvSpPr txBox="1"/>
            <p:nvPr/>
          </p:nvSpPr>
          <p:spPr>
            <a:xfrm>
              <a:off x="3013329" y="444950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6A9F3E-12DB-84F3-0352-3515B2B626F8}"/>
              </a:ext>
            </a:extLst>
          </p:cNvPr>
          <p:cNvGrpSpPr/>
          <p:nvPr/>
        </p:nvGrpSpPr>
        <p:grpSpPr>
          <a:xfrm>
            <a:off x="8361982" y="4866820"/>
            <a:ext cx="914400" cy="914400"/>
            <a:chOff x="4137863" y="4161387"/>
            <a:chExt cx="91440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4D4747-579A-A725-80B8-21F47AB36FD4}"/>
                </a:ext>
              </a:extLst>
            </p:cNvPr>
            <p:cNvSpPr/>
            <p:nvPr/>
          </p:nvSpPr>
          <p:spPr>
            <a:xfrm>
              <a:off x="4137863" y="416138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B4CB7F-EA9E-1423-B6E5-443AA20E7008}"/>
                </a:ext>
              </a:extLst>
            </p:cNvPr>
            <p:cNvSpPr txBox="1"/>
            <p:nvPr/>
          </p:nvSpPr>
          <p:spPr>
            <a:xfrm>
              <a:off x="4317470" y="4449507"/>
              <a:ext cx="574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AVA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C6DE99D-7CD7-7EB4-1722-718C61190268}"/>
              </a:ext>
            </a:extLst>
          </p:cNvPr>
          <p:cNvSpPr/>
          <p:nvPr/>
        </p:nvSpPr>
        <p:spPr>
          <a:xfrm>
            <a:off x="1509770" y="1742634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DC109A-DC7B-3ECE-B055-413CCCBC8CBA}"/>
              </a:ext>
            </a:extLst>
          </p:cNvPr>
          <p:cNvGrpSpPr/>
          <p:nvPr/>
        </p:nvGrpSpPr>
        <p:grpSpPr>
          <a:xfrm>
            <a:off x="1503728" y="3290947"/>
            <a:ext cx="914400" cy="914400"/>
            <a:chOff x="1503728" y="4142678"/>
            <a:chExt cx="914400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A4891F-6F58-0A7D-6523-2621C762CE16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460BD8-B8BB-4531-2F74-E2F9D5B0D120}"/>
                </a:ext>
              </a:extLst>
            </p:cNvPr>
            <p:cNvSpPr txBox="1"/>
            <p:nvPr/>
          </p:nvSpPr>
          <p:spPr>
            <a:xfrm>
              <a:off x="1809284" y="444528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60F438-CDCA-CCB5-ABF4-310B44B852F8}"/>
              </a:ext>
            </a:extLst>
          </p:cNvPr>
          <p:cNvGrpSpPr/>
          <p:nvPr/>
        </p:nvGrpSpPr>
        <p:grpSpPr>
          <a:xfrm>
            <a:off x="5033525" y="3290947"/>
            <a:ext cx="914400" cy="914400"/>
            <a:chOff x="1503728" y="4142678"/>
            <a:chExt cx="9144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8DD86D-0EDF-D5F8-8304-9B55485CC089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9A13BD-27FF-926C-DB3E-5F3D897F3675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6C08A3-A23D-760C-2CA2-48993987A1D8}"/>
              </a:ext>
            </a:extLst>
          </p:cNvPr>
          <p:cNvGrpSpPr/>
          <p:nvPr/>
        </p:nvGrpSpPr>
        <p:grpSpPr>
          <a:xfrm>
            <a:off x="8371647" y="3286727"/>
            <a:ext cx="914400" cy="914400"/>
            <a:chOff x="1503728" y="4142678"/>
            <a:chExt cx="914400" cy="9144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D9912-F8F2-8F5F-BB71-377A42FF8AA2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A12C67D-13F5-B178-C165-F7ADDB4BFFAA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13B6A9-D752-91C4-292B-CC63EE947FF3}"/>
              </a:ext>
            </a:extLst>
          </p:cNvPr>
          <p:cNvCxnSpPr>
            <a:cxnSpLocks/>
            <a:stCxn id="23" idx="2"/>
            <a:endCxn id="7" idx="0"/>
          </p:cNvCxnSpPr>
          <p:nvPr/>
        </p:nvCxnSpPr>
        <p:spPr>
          <a:xfrm>
            <a:off x="1960928" y="4205347"/>
            <a:ext cx="0" cy="641595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9C8CD9-7E79-A2B3-C6B0-FACDEF18250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490725" y="4201127"/>
            <a:ext cx="0" cy="68011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97E90DE-9FED-1327-2258-DFCEA804892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819182" y="4221005"/>
            <a:ext cx="0" cy="645815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31D855-1DAC-A942-AD3A-B98435A684D7}"/>
              </a:ext>
            </a:extLst>
          </p:cNvPr>
          <p:cNvCxnSpPr>
            <a:cxnSpLocks/>
          </p:cNvCxnSpPr>
          <p:nvPr/>
        </p:nvCxnSpPr>
        <p:spPr>
          <a:xfrm>
            <a:off x="1691233" y="2516703"/>
            <a:ext cx="6813298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00FAD47-CD85-C062-16F7-8EB3C9DD862A}"/>
              </a:ext>
            </a:extLst>
          </p:cNvPr>
          <p:cNvSpPr txBox="1"/>
          <p:nvPr/>
        </p:nvSpPr>
        <p:spPr>
          <a:xfrm>
            <a:off x="2718844" y="1403664"/>
            <a:ext cx="5928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transaction writing passed to underlying log</a:t>
            </a:r>
          </a:p>
          <a:p>
            <a:pPr algn="ctr"/>
            <a:r>
              <a:rPr lang="en-US" sz="2400" dirty="0"/>
              <a:t>returns to overlay instance through log</a:t>
            </a:r>
            <a:endParaRPr lang="en-US" sz="2400" baseline="30000" dirty="0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24E2B444-3E97-02B7-3151-F1ABAB9464E5}"/>
              </a:ext>
            </a:extLst>
          </p:cNvPr>
          <p:cNvSpPr/>
          <p:nvPr/>
        </p:nvSpPr>
        <p:spPr>
          <a:xfrm>
            <a:off x="1411357" y="2159534"/>
            <a:ext cx="278295" cy="2670883"/>
          </a:xfrm>
          <a:custGeom>
            <a:avLst/>
            <a:gdLst>
              <a:gd name="connsiteX0" fmla="*/ 278295 w 278295"/>
              <a:gd name="connsiteY0" fmla="*/ 0 h 2594113"/>
              <a:gd name="connsiteX1" fmla="*/ 278295 w 278295"/>
              <a:gd name="connsiteY1" fmla="*/ 934279 h 2594113"/>
              <a:gd name="connsiteX2" fmla="*/ 0 w 278295"/>
              <a:gd name="connsiteY2" fmla="*/ 934279 h 2594113"/>
              <a:gd name="connsiteX3" fmla="*/ 0 w 278295"/>
              <a:gd name="connsiteY3" fmla="*/ 2355574 h 2594113"/>
              <a:gd name="connsiteX4" fmla="*/ 268356 w 278295"/>
              <a:gd name="connsiteY4" fmla="*/ 2355574 h 2594113"/>
              <a:gd name="connsiteX5" fmla="*/ 268356 w 278295"/>
              <a:gd name="connsiteY5" fmla="*/ 2594113 h 25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295" h="2594113">
                <a:moveTo>
                  <a:pt x="278295" y="0"/>
                </a:moveTo>
                <a:lnTo>
                  <a:pt x="278295" y="934279"/>
                </a:lnTo>
                <a:lnTo>
                  <a:pt x="0" y="934279"/>
                </a:lnTo>
                <a:lnTo>
                  <a:pt x="0" y="2355574"/>
                </a:lnTo>
                <a:lnTo>
                  <a:pt x="268356" y="2355574"/>
                </a:lnTo>
                <a:lnTo>
                  <a:pt x="268356" y="2594113"/>
                </a:lnTo>
              </a:path>
            </a:pathLst>
          </a:custGeom>
          <a:noFill/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8CA60CA1-E7EA-6451-A376-23A1AF62B690}"/>
              </a:ext>
            </a:extLst>
          </p:cNvPr>
          <p:cNvSpPr/>
          <p:nvPr/>
        </p:nvSpPr>
        <p:spPr>
          <a:xfrm>
            <a:off x="4870174" y="2504661"/>
            <a:ext cx="268356" cy="2375452"/>
          </a:xfrm>
          <a:custGeom>
            <a:avLst/>
            <a:gdLst>
              <a:gd name="connsiteX0" fmla="*/ 268356 w 268356"/>
              <a:gd name="connsiteY0" fmla="*/ 0 h 2375452"/>
              <a:gd name="connsiteX1" fmla="*/ 268356 w 268356"/>
              <a:gd name="connsiteY1" fmla="*/ 665922 h 2375452"/>
              <a:gd name="connsiteX2" fmla="*/ 0 w 268356"/>
              <a:gd name="connsiteY2" fmla="*/ 665922 h 2375452"/>
              <a:gd name="connsiteX3" fmla="*/ 0 w 268356"/>
              <a:gd name="connsiteY3" fmla="*/ 2146852 h 2375452"/>
              <a:gd name="connsiteX4" fmla="*/ 248478 w 268356"/>
              <a:gd name="connsiteY4" fmla="*/ 2146852 h 2375452"/>
              <a:gd name="connsiteX5" fmla="*/ 248478 w 268356"/>
              <a:gd name="connsiteY5" fmla="*/ 2375452 h 237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356" h="2375452">
                <a:moveTo>
                  <a:pt x="268356" y="0"/>
                </a:moveTo>
                <a:lnTo>
                  <a:pt x="268356" y="665922"/>
                </a:lnTo>
                <a:lnTo>
                  <a:pt x="0" y="665922"/>
                </a:lnTo>
                <a:lnTo>
                  <a:pt x="0" y="2146852"/>
                </a:lnTo>
                <a:lnTo>
                  <a:pt x="248478" y="2146852"/>
                </a:lnTo>
                <a:lnTo>
                  <a:pt x="248478" y="2375452"/>
                </a:lnTo>
              </a:path>
            </a:pathLst>
          </a:cu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740020F1-5AB0-0CB9-7A5D-1AB8D803C7D6}"/>
              </a:ext>
            </a:extLst>
          </p:cNvPr>
          <p:cNvSpPr/>
          <p:nvPr/>
        </p:nvSpPr>
        <p:spPr>
          <a:xfrm>
            <a:off x="8236175" y="2504661"/>
            <a:ext cx="268356" cy="2375452"/>
          </a:xfrm>
          <a:custGeom>
            <a:avLst/>
            <a:gdLst>
              <a:gd name="connsiteX0" fmla="*/ 268356 w 268356"/>
              <a:gd name="connsiteY0" fmla="*/ 0 h 2375452"/>
              <a:gd name="connsiteX1" fmla="*/ 268356 w 268356"/>
              <a:gd name="connsiteY1" fmla="*/ 665922 h 2375452"/>
              <a:gd name="connsiteX2" fmla="*/ 0 w 268356"/>
              <a:gd name="connsiteY2" fmla="*/ 665922 h 2375452"/>
              <a:gd name="connsiteX3" fmla="*/ 0 w 268356"/>
              <a:gd name="connsiteY3" fmla="*/ 2146852 h 2375452"/>
              <a:gd name="connsiteX4" fmla="*/ 248478 w 268356"/>
              <a:gd name="connsiteY4" fmla="*/ 2146852 h 2375452"/>
              <a:gd name="connsiteX5" fmla="*/ 248478 w 268356"/>
              <a:gd name="connsiteY5" fmla="*/ 2375452 h 237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356" h="2375452">
                <a:moveTo>
                  <a:pt x="268356" y="0"/>
                </a:moveTo>
                <a:lnTo>
                  <a:pt x="268356" y="665922"/>
                </a:lnTo>
                <a:lnTo>
                  <a:pt x="0" y="665922"/>
                </a:lnTo>
                <a:lnTo>
                  <a:pt x="0" y="2146852"/>
                </a:lnTo>
                <a:lnTo>
                  <a:pt x="248478" y="2146852"/>
                </a:lnTo>
                <a:lnTo>
                  <a:pt x="248478" y="2375452"/>
                </a:lnTo>
              </a:path>
            </a:pathLst>
          </a:cu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6F85341E-4CE7-99FF-2D96-AB2DEF8C916A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2072093" y="5650176"/>
            <a:ext cx="311467" cy="533797"/>
          </a:xfrm>
          <a:prstGeom prst="bent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F7ABA4FC-3AF5-2E31-8F65-6CE1C3AA5173}"/>
              </a:ext>
            </a:extLst>
          </p:cNvPr>
          <p:cNvSpPr/>
          <p:nvPr/>
        </p:nvSpPr>
        <p:spPr>
          <a:xfrm>
            <a:off x="2697517" y="5872609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2823077-F895-5B9E-153B-053BB1B3226D}"/>
              </a:ext>
            </a:extLst>
          </p:cNvPr>
          <p:cNvSpPr txBox="1"/>
          <p:nvPr/>
        </p:nvSpPr>
        <p:spPr>
          <a:xfrm>
            <a:off x="2418128" y="5878526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FC36EB-B2E3-BF0A-8701-F40F586FCB0D}"/>
              </a:ext>
            </a:extLst>
          </p:cNvPr>
          <p:cNvSpPr txBox="1"/>
          <p:nvPr/>
        </p:nvSpPr>
        <p:spPr>
          <a:xfrm>
            <a:off x="3057281" y="5888142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B7EF2771-0ED6-088B-F1A3-355248409182}"/>
              </a:ext>
            </a:extLst>
          </p:cNvPr>
          <p:cNvCxnSpPr>
            <a:cxnSpLocks/>
            <a:stCxn id="61" idx="0"/>
            <a:endCxn id="23" idx="0"/>
          </p:cNvCxnSpPr>
          <p:nvPr/>
        </p:nvCxnSpPr>
        <p:spPr>
          <a:xfrm rot="16200000" flipV="1">
            <a:off x="1128333" y="4123542"/>
            <a:ext cx="2581662" cy="916471"/>
          </a:xfrm>
          <a:prstGeom prst="bentConnector3">
            <a:avLst>
              <a:gd name="adj1" fmla="val 105775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5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E59E-0641-B0A6-1AA4-015B84E8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Details: Transcribing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C6962-6D01-3CE0-5386-0F920B0E1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2723"/>
          </a:xfrm>
        </p:spPr>
        <p:txBody>
          <a:bodyPr/>
          <a:lstStyle/>
          <a:p>
            <a:r>
              <a:rPr lang="en-US" dirty="0"/>
              <a:t>We assume the underlying can be </a:t>
            </a:r>
            <a:r>
              <a:rPr lang="en-US" i="1" dirty="0"/>
              <a:t>transcribed</a:t>
            </a:r>
            <a:r>
              <a:rPr lang="en-US" dirty="0"/>
              <a:t> into </a:t>
            </a:r>
            <a:r>
              <a:rPr lang="en-US" i="1" dirty="0"/>
              <a:t>certificates</a:t>
            </a:r>
          </a:p>
          <a:p>
            <a:endParaRPr lang="en-US" i="1" dirty="0"/>
          </a:p>
          <a:p>
            <a:endParaRPr lang="en-US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1DFEF7-CAF9-5FFD-808C-63F3DB26F717}"/>
              </a:ext>
            </a:extLst>
          </p:cNvPr>
          <p:cNvGrpSpPr/>
          <p:nvPr/>
        </p:nvGrpSpPr>
        <p:grpSpPr>
          <a:xfrm>
            <a:off x="3710609" y="4072207"/>
            <a:ext cx="914400" cy="914400"/>
            <a:chOff x="1503728" y="4142678"/>
            <a:chExt cx="914400" cy="914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2667B3-6717-5474-A21A-3CF3C0DAFC20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0895FB-89E6-D662-431F-D3AEF711D063}"/>
                </a:ext>
              </a:extLst>
            </p:cNvPr>
            <p:cNvSpPr txBox="1"/>
            <p:nvPr/>
          </p:nvSpPr>
          <p:spPr>
            <a:xfrm>
              <a:off x="1681594" y="444950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B743A8-F38B-8999-0343-D3770FBB3B81}"/>
              </a:ext>
            </a:extLst>
          </p:cNvPr>
          <p:cNvCxnSpPr>
            <a:cxnSpLocks/>
          </p:cNvCxnSpPr>
          <p:nvPr/>
        </p:nvCxnSpPr>
        <p:spPr>
          <a:xfrm>
            <a:off x="3823164" y="3523481"/>
            <a:ext cx="0" cy="5487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FFD47CE-E4B6-C17A-A606-2DBCC3101643}"/>
              </a:ext>
            </a:extLst>
          </p:cNvPr>
          <p:cNvSpPr/>
          <p:nvPr/>
        </p:nvSpPr>
        <p:spPr>
          <a:xfrm>
            <a:off x="3643282" y="3069236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86A29947-31E1-8923-A7F6-2CBFA4C1A197}"/>
              </a:ext>
            </a:extLst>
          </p:cNvPr>
          <p:cNvCxnSpPr>
            <a:cxnSpLocks/>
            <a:stCxn id="5" idx="0"/>
          </p:cNvCxnSpPr>
          <p:nvPr/>
        </p:nvCxnSpPr>
        <p:spPr>
          <a:xfrm rot="5400000" flipH="1" flipV="1">
            <a:off x="4018529" y="3578281"/>
            <a:ext cx="643207" cy="34464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3988A178-E0B7-E125-C0E2-27D5D240A48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625009" y="4529407"/>
            <a:ext cx="473765" cy="31354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FC4B9AF-E17B-47AD-BBEE-2A1A3AB18CCA}"/>
              </a:ext>
            </a:extLst>
          </p:cNvPr>
          <p:cNvSpPr/>
          <p:nvPr/>
        </p:nvSpPr>
        <p:spPr>
          <a:xfrm>
            <a:off x="4998369" y="3062991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48A95B-33BC-1918-238B-9FE224A4D82A}"/>
              </a:ext>
            </a:extLst>
          </p:cNvPr>
          <p:cNvSpPr/>
          <p:nvPr/>
        </p:nvSpPr>
        <p:spPr>
          <a:xfrm>
            <a:off x="5487210" y="3062991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687D00-429C-4C4A-D93B-F066F76C35FA}"/>
              </a:ext>
            </a:extLst>
          </p:cNvPr>
          <p:cNvSpPr txBox="1"/>
          <p:nvPr/>
        </p:nvSpPr>
        <p:spPr>
          <a:xfrm>
            <a:off x="4381477" y="3059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 = [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80DCC7-A7C3-858D-51DF-3DC5DC08A6E3}"/>
              </a:ext>
            </a:extLst>
          </p:cNvPr>
          <p:cNvSpPr txBox="1"/>
          <p:nvPr/>
        </p:nvSpPr>
        <p:spPr>
          <a:xfrm>
            <a:off x="5901236" y="3047178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DFA2CC-B291-0C3F-0518-C3826D47F27A}"/>
              </a:ext>
            </a:extLst>
          </p:cNvPr>
          <p:cNvSpPr txBox="1"/>
          <p:nvPr/>
        </p:nvSpPr>
        <p:spPr>
          <a:xfrm>
            <a:off x="4923239" y="4648348"/>
            <a:ext cx="169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certificate </a:t>
            </a:r>
            <a:r>
              <a:rPr lang="en-US" i="1" dirty="0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F15149-45AE-1171-F982-CF9835ACABB4}"/>
              </a:ext>
            </a:extLst>
          </p:cNvPr>
          <p:cNvSpPr txBox="1"/>
          <p:nvPr/>
        </p:nvSpPr>
        <p:spPr>
          <a:xfrm>
            <a:off x="3976488" y="4197446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“transcribe”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B60240-A2AC-39D0-B68E-21A3403F0A2C}"/>
              </a:ext>
            </a:extLst>
          </p:cNvPr>
          <p:cNvSpPr txBox="1"/>
          <p:nvPr/>
        </p:nvSpPr>
        <p:spPr>
          <a:xfrm>
            <a:off x="2260811" y="3727739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“write”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8F3B2B-C729-C7F4-B75C-9566DCA2FD47}"/>
              </a:ext>
            </a:extLst>
          </p:cNvPr>
          <p:cNvSpPr/>
          <p:nvPr/>
        </p:nvSpPr>
        <p:spPr>
          <a:xfrm>
            <a:off x="3157368" y="3056746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073B99-F121-9ACB-9424-CC8677261A98}"/>
              </a:ext>
            </a:extLst>
          </p:cNvPr>
          <p:cNvSpPr txBox="1"/>
          <p:nvPr/>
        </p:nvSpPr>
        <p:spPr>
          <a:xfrm>
            <a:off x="3367824" y="3750357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“read”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2BFB29-21E2-0F32-E12E-845E6879D932}"/>
              </a:ext>
            </a:extLst>
          </p:cNvPr>
          <p:cNvSpPr/>
          <p:nvPr/>
        </p:nvSpPr>
        <p:spPr>
          <a:xfrm>
            <a:off x="7933725" y="4657916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5B85D3-2F47-4D20-E7A3-F1D16E79846C}"/>
              </a:ext>
            </a:extLst>
          </p:cNvPr>
          <p:cNvSpPr/>
          <p:nvPr/>
        </p:nvSpPr>
        <p:spPr>
          <a:xfrm>
            <a:off x="8422566" y="4657916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EA44EC-9310-A43F-046A-D9634544900C}"/>
              </a:ext>
            </a:extLst>
          </p:cNvPr>
          <p:cNvSpPr txBox="1"/>
          <p:nvPr/>
        </p:nvSpPr>
        <p:spPr>
          <a:xfrm>
            <a:off x="7316833" y="465459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 = [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E14103-7FA2-6B4A-CB6F-732CF46DD40D}"/>
              </a:ext>
            </a:extLst>
          </p:cNvPr>
          <p:cNvSpPr txBox="1"/>
          <p:nvPr/>
        </p:nvSpPr>
        <p:spPr>
          <a:xfrm>
            <a:off x="8836592" y="4642103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75E57973-48B2-473E-7D9C-31C00E7B6F79}"/>
              </a:ext>
            </a:extLst>
          </p:cNvPr>
          <p:cNvCxnSpPr>
            <a:cxnSpLocks/>
          </p:cNvCxnSpPr>
          <p:nvPr/>
        </p:nvCxnSpPr>
        <p:spPr>
          <a:xfrm flipV="1">
            <a:off x="6521931" y="4826769"/>
            <a:ext cx="740640" cy="306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A16F3B4-5D51-E1FB-C4C3-F2E6CE810DBB}"/>
              </a:ext>
            </a:extLst>
          </p:cNvPr>
          <p:cNvSpPr txBox="1"/>
          <p:nvPr/>
        </p:nvSpPr>
        <p:spPr>
          <a:xfrm>
            <a:off x="5651809" y="4500423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“</a:t>
            </a:r>
            <a:r>
              <a:rPr lang="en-US" sz="1200" b="1" dirty="0" err="1">
                <a:solidFill>
                  <a:srgbClr val="00B050"/>
                </a:solidFill>
              </a:rPr>
              <a:t>untranscribe</a:t>
            </a:r>
            <a:r>
              <a:rPr lang="en-US" sz="1200" b="1" dirty="0">
                <a:solidFill>
                  <a:srgbClr val="00B050"/>
                </a:solidFill>
              </a:rPr>
              <a:t>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38290A-AF72-E0A2-6AEE-A0FE95F322C3}"/>
              </a:ext>
            </a:extLst>
          </p:cNvPr>
          <p:cNvSpPr txBox="1"/>
          <p:nvPr/>
        </p:nvSpPr>
        <p:spPr>
          <a:xfrm>
            <a:off x="839647" y="5621230"/>
            <a:ext cx="6097656" cy="48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These certificates cannot be forged</a:t>
            </a:r>
          </a:p>
        </p:txBody>
      </p:sp>
    </p:spTree>
    <p:extLst>
      <p:ext uri="{BB962C8B-B14F-4D97-AF65-F5344CB8AC3E}">
        <p14:creationId xmlns:p14="http://schemas.microsoft.com/office/powerpoint/2010/main" val="31714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 animBg="1"/>
      <p:bldP spid="28" grpId="0" animBg="1"/>
      <p:bldP spid="29" grpId="0"/>
      <p:bldP spid="30" grpId="0"/>
      <p:bldP spid="34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9F9505-D840-F8DE-5A89-C030BFE59355}"/>
              </a:ext>
            </a:extLst>
          </p:cNvPr>
          <p:cNvSpPr/>
          <p:nvPr/>
        </p:nvSpPr>
        <p:spPr>
          <a:xfrm>
            <a:off x="3196071" y="1528322"/>
            <a:ext cx="5799858" cy="3801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9621D10-4696-0D56-B417-036D5B1882BE}"/>
              </a:ext>
            </a:extLst>
          </p:cNvPr>
          <p:cNvSpPr/>
          <p:nvPr/>
        </p:nvSpPr>
        <p:spPr>
          <a:xfrm>
            <a:off x="3640891" y="1778412"/>
            <a:ext cx="4858082" cy="13331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7CB21-C229-DC78-3B31-715B6C456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Details: Emulating the network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0F3912-1E69-A530-AF93-DC3B32E7C5CD}"/>
              </a:ext>
            </a:extLst>
          </p:cNvPr>
          <p:cNvGrpSpPr/>
          <p:nvPr/>
        </p:nvGrpSpPr>
        <p:grpSpPr>
          <a:xfrm>
            <a:off x="3836438" y="4726746"/>
            <a:ext cx="914400" cy="914400"/>
            <a:chOff x="1509665" y="4269157"/>
            <a:chExt cx="914400" cy="914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FEE7AB-0301-4B07-9A78-93FB3874BD58}"/>
                </a:ext>
              </a:extLst>
            </p:cNvPr>
            <p:cNvSpPr/>
            <p:nvPr/>
          </p:nvSpPr>
          <p:spPr>
            <a:xfrm>
              <a:off x="1509665" y="426915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A1C3ED-CFF9-ADC9-2159-5A974C7B2E8B}"/>
                </a:ext>
              </a:extLst>
            </p:cNvPr>
            <p:cNvSpPr txBox="1"/>
            <p:nvPr/>
          </p:nvSpPr>
          <p:spPr>
            <a:xfrm>
              <a:off x="1681594" y="4589132"/>
              <a:ext cx="57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BTC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6F8286-E404-3F3B-ECE1-865A8004D5DE}"/>
              </a:ext>
            </a:extLst>
          </p:cNvPr>
          <p:cNvGrpSpPr/>
          <p:nvPr/>
        </p:nvGrpSpPr>
        <p:grpSpPr>
          <a:xfrm>
            <a:off x="7360298" y="4634562"/>
            <a:ext cx="914400" cy="914400"/>
            <a:chOff x="2825646" y="4144580"/>
            <a:chExt cx="9144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C5AEB-2C06-DD62-10CA-E174D6A7FB28}"/>
                </a:ext>
              </a:extLst>
            </p:cNvPr>
            <p:cNvSpPr/>
            <p:nvPr/>
          </p:nvSpPr>
          <p:spPr>
            <a:xfrm>
              <a:off x="2825646" y="414458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C6E792-2B5D-43EA-E7D1-B1A805CA3A2B}"/>
                </a:ext>
              </a:extLst>
            </p:cNvPr>
            <p:cNvSpPr txBox="1"/>
            <p:nvPr/>
          </p:nvSpPr>
          <p:spPr>
            <a:xfrm>
              <a:off x="3013329" y="444950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DC109A-DC7B-3ECE-B055-413CCCBC8CBA}"/>
              </a:ext>
            </a:extLst>
          </p:cNvPr>
          <p:cNvGrpSpPr/>
          <p:nvPr/>
        </p:nvGrpSpPr>
        <p:grpSpPr>
          <a:xfrm>
            <a:off x="3830501" y="2024393"/>
            <a:ext cx="914400" cy="914400"/>
            <a:chOff x="1503728" y="4142678"/>
            <a:chExt cx="914400" cy="9144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A4891F-6F58-0A7D-6523-2621C762CE16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460BD8-B8BB-4531-2F74-E2F9D5B0D120}"/>
                </a:ext>
              </a:extLst>
            </p:cNvPr>
            <p:cNvSpPr txBox="1"/>
            <p:nvPr/>
          </p:nvSpPr>
          <p:spPr>
            <a:xfrm>
              <a:off x="1809284" y="444528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E60F438-CDCA-CCB5-ABF4-310B44B852F8}"/>
              </a:ext>
            </a:extLst>
          </p:cNvPr>
          <p:cNvGrpSpPr/>
          <p:nvPr/>
        </p:nvGrpSpPr>
        <p:grpSpPr>
          <a:xfrm>
            <a:off x="7360298" y="2024393"/>
            <a:ext cx="914400" cy="914400"/>
            <a:chOff x="1503728" y="4142678"/>
            <a:chExt cx="914400" cy="9144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8DD86D-0EDF-D5F8-8304-9B55485CC089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9A13BD-27FF-926C-DB3E-5F3D897F3675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6F85341E-4CE7-99FF-2D96-AB2DEF8C916A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4404803" y="5529980"/>
            <a:ext cx="311467" cy="533797"/>
          </a:xfrm>
          <a:prstGeom prst="bent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F7ABA4FC-3AF5-2E31-8F65-6CE1C3AA5173}"/>
              </a:ext>
            </a:extLst>
          </p:cNvPr>
          <p:cNvSpPr/>
          <p:nvPr/>
        </p:nvSpPr>
        <p:spPr>
          <a:xfrm>
            <a:off x="5518548" y="5756327"/>
            <a:ext cx="359764" cy="3597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2823077-F895-5B9E-153B-053BB1B3226D}"/>
              </a:ext>
            </a:extLst>
          </p:cNvPr>
          <p:cNvSpPr txBox="1"/>
          <p:nvPr/>
        </p:nvSpPr>
        <p:spPr>
          <a:xfrm>
            <a:off x="4761797" y="576224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FC36EB-B2E3-BF0A-8701-F40F586FCB0D}"/>
              </a:ext>
            </a:extLst>
          </p:cNvPr>
          <p:cNvSpPr txBox="1"/>
          <p:nvPr/>
        </p:nvSpPr>
        <p:spPr>
          <a:xfrm>
            <a:off x="6423575" y="5771860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1123F783-C699-94CB-7DD8-C104DD97DF2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28860" y="3317544"/>
            <a:ext cx="778647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6B9027E-7C2B-C755-2DC9-F237E36CE407}"/>
              </a:ext>
            </a:extLst>
          </p:cNvPr>
          <p:cNvSpPr txBox="1"/>
          <p:nvPr/>
        </p:nvSpPr>
        <p:spPr>
          <a:xfrm>
            <a:off x="3211324" y="3179044"/>
            <a:ext cx="80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net out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3DE99E-AFFD-EC0A-F301-4E80E941779B}"/>
              </a:ext>
            </a:extLst>
          </p:cNvPr>
          <p:cNvSpPr/>
          <p:nvPr/>
        </p:nvSpPr>
        <p:spPr>
          <a:xfrm>
            <a:off x="3838301" y="3743026"/>
            <a:ext cx="359764" cy="3597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07F1B5-624D-1EEC-3A04-4F4F0FE660F8}"/>
              </a:ext>
            </a:extLst>
          </p:cNvPr>
          <p:cNvSpPr txBox="1"/>
          <p:nvPr/>
        </p:nvSpPr>
        <p:spPr>
          <a:xfrm>
            <a:off x="4063725" y="3773708"/>
            <a:ext cx="1140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bulletin </a:t>
            </a:r>
            <a:r>
              <a:rPr lang="en-US" sz="1200" b="1" dirty="0" err="1">
                <a:solidFill>
                  <a:srgbClr val="00B050"/>
                </a:solidFill>
              </a:rPr>
              <a:t>tx</a:t>
            </a:r>
            <a:endParaRPr lang="en-US" sz="1200" b="1" dirty="0">
              <a:solidFill>
                <a:srgbClr val="00B050"/>
              </a:solidFill>
            </a:endParaRP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CEF4D018-181B-8B1B-E806-8C898F610BD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24724" y="4429413"/>
            <a:ext cx="594664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52639470-8501-E334-6FAB-83BA05573285}"/>
              </a:ext>
            </a:extLst>
          </p:cNvPr>
          <p:cNvCxnSpPr>
            <a:cxnSpLocks/>
            <a:stCxn id="63" idx="3"/>
            <a:endCxn id="10" idx="0"/>
          </p:cNvCxnSpPr>
          <p:nvPr/>
        </p:nvCxnSpPr>
        <p:spPr>
          <a:xfrm flipV="1">
            <a:off x="6675567" y="4634562"/>
            <a:ext cx="1141931" cy="1321964"/>
          </a:xfrm>
          <a:prstGeom prst="bentConnector4">
            <a:avLst>
              <a:gd name="adj1" fmla="val 29981"/>
              <a:gd name="adj2" fmla="val 117292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4AC807D-8310-4C84-E639-639977E22FF4}"/>
              </a:ext>
            </a:extLst>
          </p:cNvPr>
          <p:cNvSpPr txBox="1"/>
          <p:nvPr/>
        </p:nvSpPr>
        <p:spPr>
          <a:xfrm>
            <a:off x="3242761" y="5675415"/>
            <a:ext cx="1140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transcribe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8923186-2F36-8867-2EC8-B4C44644D6BA}"/>
              </a:ext>
            </a:extLst>
          </p:cNvPr>
          <p:cNvSpPr/>
          <p:nvPr/>
        </p:nvSpPr>
        <p:spPr>
          <a:xfrm>
            <a:off x="6835638" y="4688644"/>
            <a:ext cx="359764" cy="3597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6E0F329-4111-C569-E6A8-6DE279E91E28}"/>
              </a:ext>
            </a:extLst>
          </p:cNvPr>
          <p:cNvSpPr/>
          <p:nvPr/>
        </p:nvSpPr>
        <p:spPr>
          <a:xfrm>
            <a:off x="5008265" y="5756327"/>
            <a:ext cx="359764" cy="3597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5F682DF-2B82-D088-BF34-5FA31BA3621E}"/>
              </a:ext>
            </a:extLst>
          </p:cNvPr>
          <p:cNvSpPr/>
          <p:nvPr/>
        </p:nvSpPr>
        <p:spPr>
          <a:xfrm>
            <a:off x="6028831" y="5756327"/>
            <a:ext cx="359764" cy="3597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4BD8A3-BDCC-6FBC-C135-78482B990490}"/>
              </a:ext>
            </a:extLst>
          </p:cNvPr>
          <p:cNvSpPr txBox="1"/>
          <p:nvPr/>
        </p:nvSpPr>
        <p:spPr>
          <a:xfrm>
            <a:off x="5798822" y="4717818"/>
            <a:ext cx="1140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bulletin </a:t>
            </a:r>
            <a:r>
              <a:rPr lang="en-US" sz="1200" b="1" dirty="0" err="1">
                <a:solidFill>
                  <a:srgbClr val="00B050"/>
                </a:solidFill>
              </a:rPr>
              <a:t>tx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688609B-5E4D-CCEE-85B0-9B17B2304EC8}"/>
              </a:ext>
            </a:extLst>
          </p:cNvPr>
          <p:cNvSpPr txBox="1"/>
          <p:nvPr/>
        </p:nvSpPr>
        <p:spPr>
          <a:xfrm>
            <a:off x="4751311" y="5424472"/>
            <a:ext cx="1894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certificate for log</a:t>
            </a:r>
          </a:p>
        </p:txBody>
      </p: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C891A55A-EBCD-CB47-4EED-D137923726E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59455" y="5440891"/>
            <a:ext cx="311467" cy="533797"/>
          </a:xfrm>
          <a:prstGeom prst="bent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E5F20D8E-E483-1378-355F-E98C77659E73}"/>
              </a:ext>
            </a:extLst>
          </p:cNvPr>
          <p:cNvSpPr/>
          <p:nvPr/>
        </p:nvSpPr>
        <p:spPr>
          <a:xfrm>
            <a:off x="8609019" y="5683641"/>
            <a:ext cx="359764" cy="35976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E3CA5D-29F9-7676-E560-B7AA975159E5}"/>
              </a:ext>
            </a:extLst>
          </p:cNvPr>
          <p:cNvSpPr txBox="1"/>
          <p:nvPr/>
        </p:nvSpPr>
        <p:spPr>
          <a:xfrm>
            <a:off x="8316449" y="5673155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6EABCFC-90BA-A9CC-7B21-12BC970E76F1}"/>
              </a:ext>
            </a:extLst>
          </p:cNvPr>
          <p:cNvSpPr txBox="1"/>
          <p:nvPr/>
        </p:nvSpPr>
        <p:spPr>
          <a:xfrm>
            <a:off x="9514046" y="569917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2B1630B-D9CB-FB30-2ED5-A1F3FC18914F}"/>
              </a:ext>
            </a:extLst>
          </p:cNvPr>
          <p:cNvSpPr/>
          <p:nvPr/>
        </p:nvSpPr>
        <p:spPr>
          <a:xfrm>
            <a:off x="9119302" y="5683641"/>
            <a:ext cx="359764" cy="3597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BE7B5851-8B98-F803-D554-803ADC0A9A81}"/>
              </a:ext>
            </a:extLst>
          </p:cNvPr>
          <p:cNvCxnSpPr>
            <a:cxnSpLocks/>
            <a:stCxn id="51" idx="0"/>
          </p:cNvCxnSpPr>
          <p:nvPr/>
        </p:nvCxnSpPr>
        <p:spPr>
          <a:xfrm rot="5400000" flipH="1" flipV="1">
            <a:off x="8896478" y="5121740"/>
            <a:ext cx="454325" cy="669479"/>
          </a:xfrm>
          <a:prstGeom prst="bent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D396E06-E0B5-E8CF-AF6F-AB1E4C640B18}"/>
              </a:ext>
            </a:extLst>
          </p:cNvPr>
          <p:cNvSpPr txBox="1"/>
          <p:nvPr/>
        </p:nvSpPr>
        <p:spPr>
          <a:xfrm>
            <a:off x="8435821" y="4695462"/>
            <a:ext cx="114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</a:rPr>
              <a:t>decode and </a:t>
            </a:r>
            <a:r>
              <a:rPr lang="en-US" sz="1200" b="1" dirty="0" err="1">
                <a:solidFill>
                  <a:srgbClr val="00B050"/>
                </a:solidFill>
                <a:effectLst>
                  <a:glow rad="127000">
                    <a:schemeClr val="bg1"/>
                  </a:glow>
                </a:effectLst>
              </a:rPr>
              <a:t>untranscribe</a:t>
            </a:r>
            <a:endParaRPr lang="en-US" sz="1200" b="1" dirty="0">
              <a:solidFill>
                <a:srgbClr val="00B05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351266-51C3-1500-AA3E-3CC127681604}"/>
              </a:ext>
            </a:extLst>
          </p:cNvPr>
          <p:cNvSpPr txBox="1"/>
          <p:nvPr/>
        </p:nvSpPr>
        <p:spPr>
          <a:xfrm>
            <a:off x="4521099" y="6166192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Bitcoin log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E8E095-DEAF-0FEA-DE48-270D67C9DA2B}"/>
              </a:ext>
            </a:extLst>
          </p:cNvPr>
          <p:cNvSpPr txBox="1"/>
          <p:nvPr/>
        </p:nvSpPr>
        <p:spPr>
          <a:xfrm>
            <a:off x="7798381" y="6131576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Ethereum log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E2F56A8-AAFB-4243-EBB2-D7617F81762F}"/>
              </a:ext>
            </a:extLst>
          </p:cNvPr>
          <p:cNvSpPr/>
          <p:nvPr/>
        </p:nvSpPr>
        <p:spPr>
          <a:xfrm>
            <a:off x="10152465" y="5054891"/>
            <a:ext cx="359764" cy="3597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125221-E30E-D037-0BA7-1E95B9D92D81}"/>
              </a:ext>
            </a:extLst>
          </p:cNvPr>
          <p:cNvSpPr txBox="1"/>
          <p:nvPr/>
        </p:nvSpPr>
        <p:spPr>
          <a:xfrm>
            <a:off x="9395714" y="5060808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60CAD10-29E4-C37D-7B98-1E6D6B974FD3}"/>
              </a:ext>
            </a:extLst>
          </p:cNvPr>
          <p:cNvSpPr txBox="1"/>
          <p:nvPr/>
        </p:nvSpPr>
        <p:spPr>
          <a:xfrm>
            <a:off x="11057492" y="507042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ABEC702-08A3-4BBD-27B3-73FF23929FE7}"/>
              </a:ext>
            </a:extLst>
          </p:cNvPr>
          <p:cNvSpPr/>
          <p:nvPr/>
        </p:nvSpPr>
        <p:spPr>
          <a:xfrm>
            <a:off x="9642182" y="5054891"/>
            <a:ext cx="359764" cy="3597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5767741-E18A-9697-CF31-D867B435B381}"/>
              </a:ext>
            </a:extLst>
          </p:cNvPr>
          <p:cNvSpPr/>
          <p:nvPr/>
        </p:nvSpPr>
        <p:spPr>
          <a:xfrm>
            <a:off x="10662748" y="5054891"/>
            <a:ext cx="359764" cy="3597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BEE0CC-9456-6224-CDEE-7FDE53CC2118}"/>
              </a:ext>
            </a:extLst>
          </p:cNvPr>
          <p:cNvSpPr txBox="1"/>
          <p:nvPr/>
        </p:nvSpPr>
        <p:spPr>
          <a:xfrm>
            <a:off x="9928917" y="4505701"/>
            <a:ext cx="80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net message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B9290B2-697B-0039-E644-A2B4F4CF71A2}"/>
              </a:ext>
            </a:extLst>
          </p:cNvPr>
          <p:cNvSpPr txBox="1"/>
          <p:nvPr/>
        </p:nvSpPr>
        <p:spPr>
          <a:xfrm>
            <a:off x="3902800" y="3194133"/>
            <a:ext cx="1969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message from Z</a:t>
            </a:r>
            <a:r>
              <a:rPr lang="en-US" sz="1200" b="1" baseline="30000" dirty="0">
                <a:solidFill>
                  <a:srgbClr val="00B050"/>
                </a:solidFill>
              </a:rPr>
              <a:t>1</a:t>
            </a:r>
            <a:r>
              <a:rPr lang="en-US" sz="1200" b="1" dirty="0">
                <a:solidFill>
                  <a:srgbClr val="00B050"/>
                </a:solidFill>
              </a:rPr>
              <a:t> to Z</a:t>
            </a:r>
            <a:r>
              <a:rPr lang="en-US" sz="1200" b="1" baseline="30000" dirty="0">
                <a:solidFill>
                  <a:srgbClr val="00B050"/>
                </a:solidFill>
              </a:rPr>
              <a:t>2</a:t>
            </a:r>
          </a:p>
        </p:txBody>
      </p: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C54149C7-0AA5-6299-0BF1-8143AE685F82}"/>
              </a:ext>
            </a:extLst>
          </p:cNvPr>
          <p:cNvCxnSpPr>
            <a:cxnSpLocks/>
            <a:stCxn id="75" idx="0"/>
            <a:endCxn id="26" idx="2"/>
          </p:cNvCxnSpPr>
          <p:nvPr/>
        </p:nvCxnSpPr>
        <p:spPr>
          <a:xfrm rot="16200000" flipV="1">
            <a:off x="8291469" y="2464822"/>
            <a:ext cx="1566908" cy="2514849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328B7303-0DEE-C4A3-868D-36A8EE7E5CFA}"/>
              </a:ext>
            </a:extLst>
          </p:cNvPr>
          <p:cNvSpPr/>
          <p:nvPr/>
        </p:nvSpPr>
        <p:spPr>
          <a:xfrm>
            <a:off x="7637618" y="3544717"/>
            <a:ext cx="359764" cy="3597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57B2FB9-59F3-B390-33BC-34E628034D34}"/>
              </a:ext>
            </a:extLst>
          </p:cNvPr>
          <p:cNvSpPr txBox="1"/>
          <p:nvPr/>
        </p:nvSpPr>
        <p:spPr>
          <a:xfrm>
            <a:off x="3115819" y="3768054"/>
            <a:ext cx="80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encode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3DBC5C-D7EE-EC2F-539F-05443E81F0DD}"/>
              </a:ext>
            </a:extLst>
          </p:cNvPr>
          <p:cNvSpPr txBox="1"/>
          <p:nvPr/>
        </p:nvSpPr>
        <p:spPr>
          <a:xfrm>
            <a:off x="5997987" y="4505701"/>
            <a:ext cx="80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encode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6FA9EA0-18C2-3529-7D83-AB7FE48EDB63}"/>
              </a:ext>
            </a:extLst>
          </p:cNvPr>
          <p:cNvSpPr txBox="1"/>
          <p:nvPr/>
        </p:nvSpPr>
        <p:spPr>
          <a:xfrm>
            <a:off x="6886307" y="3604526"/>
            <a:ext cx="80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decode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8721AC4-820E-9524-FAEC-D144230A325F}"/>
              </a:ext>
            </a:extLst>
          </p:cNvPr>
          <p:cNvSpPr txBox="1"/>
          <p:nvPr/>
        </p:nvSpPr>
        <p:spPr>
          <a:xfrm>
            <a:off x="7056191" y="3171500"/>
            <a:ext cx="80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net in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227595-0C8B-20E7-AF05-C3134641EAD3}"/>
              </a:ext>
            </a:extLst>
          </p:cNvPr>
          <p:cNvSpPr txBox="1"/>
          <p:nvPr/>
        </p:nvSpPr>
        <p:spPr>
          <a:xfrm>
            <a:off x="7813624" y="3186589"/>
            <a:ext cx="1969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message from Z</a:t>
            </a:r>
            <a:r>
              <a:rPr lang="en-US" sz="1200" b="1" baseline="30000" dirty="0">
                <a:solidFill>
                  <a:srgbClr val="00B050"/>
                </a:solidFill>
              </a:rPr>
              <a:t>1</a:t>
            </a:r>
            <a:r>
              <a:rPr lang="en-US" sz="1200" b="1" dirty="0">
                <a:solidFill>
                  <a:srgbClr val="00B050"/>
                </a:solidFill>
              </a:rPr>
              <a:t> to Z</a:t>
            </a:r>
            <a:r>
              <a:rPr lang="en-US" sz="1200" b="1" baseline="30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FCD911E-0D85-D63E-73FB-7F069A850D36}"/>
              </a:ext>
            </a:extLst>
          </p:cNvPr>
          <p:cNvSpPr txBox="1"/>
          <p:nvPr/>
        </p:nvSpPr>
        <p:spPr>
          <a:xfrm>
            <a:off x="9189243" y="5485245"/>
            <a:ext cx="240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Bitcoin log</a:t>
            </a:r>
          </a:p>
        </p:txBody>
      </p:sp>
    </p:spTree>
    <p:extLst>
      <p:ext uri="{BB962C8B-B14F-4D97-AF65-F5344CB8AC3E}">
        <p14:creationId xmlns:p14="http://schemas.microsoft.com/office/powerpoint/2010/main" val="3691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3" grpId="0"/>
      <p:bldP spid="19" grpId="0"/>
      <p:bldP spid="20" grpId="0" animBg="1"/>
      <p:bldP spid="21" grpId="0"/>
      <p:bldP spid="41" grpId="0"/>
      <p:bldP spid="43" grpId="0" animBg="1"/>
      <p:bldP spid="45" grpId="0" animBg="1"/>
      <p:bldP spid="46" grpId="0" animBg="1"/>
      <p:bldP spid="48" grpId="0"/>
      <p:bldP spid="49" grpId="0"/>
      <p:bldP spid="51" grpId="0" animBg="1"/>
      <p:bldP spid="52" grpId="0"/>
      <p:bldP spid="54" grpId="0"/>
      <p:bldP spid="59" grpId="0" animBg="1"/>
      <p:bldP spid="67" grpId="0"/>
      <p:bldP spid="68" grpId="0"/>
      <p:bldP spid="69" grpId="0"/>
      <p:bldP spid="70" grpId="0" animBg="1"/>
      <p:bldP spid="71" grpId="0"/>
      <p:bldP spid="72" grpId="0"/>
      <p:bldP spid="73" grpId="0" animBg="1"/>
      <p:bldP spid="74" grpId="0" animBg="1"/>
      <p:bldP spid="75" grpId="0"/>
      <p:bldP spid="76" grpId="0"/>
      <p:bldP spid="83" grpId="0" animBg="1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ED44-92CC-F33F-E058-FCFF0480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in Circuits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E65A766-5020-BB01-76CC-2BF8E2990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231" r="77586"/>
          <a:stretch/>
        </p:blipFill>
        <p:spPr>
          <a:xfrm>
            <a:off x="5636615" y="2319130"/>
            <a:ext cx="945274" cy="3218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C89065-201A-3394-95D5-8B3446DF6CB6}"/>
              </a:ext>
            </a:extLst>
          </p:cNvPr>
          <p:cNvSpPr txBox="1"/>
          <p:nvPr/>
        </p:nvSpPr>
        <p:spPr>
          <a:xfrm>
            <a:off x="5856773" y="1690688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32C10-6E11-B819-1074-E1F65779D10F}"/>
              </a:ext>
            </a:extLst>
          </p:cNvPr>
          <p:cNvSpPr txBox="1"/>
          <p:nvPr/>
        </p:nvSpPr>
        <p:spPr>
          <a:xfrm>
            <a:off x="5854368" y="5276121"/>
            <a:ext cx="401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E24B09-DA61-0CD5-8AEF-771B462AE2B7}"/>
              </a:ext>
            </a:extLst>
          </p:cNvPr>
          <p:cNvCxnSpPr/>
          <p:nvPr/>
        </p:nvCxnSpPr>
        <p:spPr>
          <a:xfrm flipV="1">
            <a:off x="5801195" y="3443990"/>
            <a:ext cx="498423" cy="4984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3AAB53-2D42-EE76-2E20-F9EB2859BC8F}"/>
              </a:ext>
            </a:extLst>
          </p:cNvPr>
          <p:cNvCxnSpPr>
            <a:cxnSpLocks/>
          </p:cNvCxnSpPr>
          <p:nvPr/>
        </p:nvCxnSpPr>
        <p:spPr>
          <a:xfrm flipH="1" flipV="1">
            <a:off x="5806083" y="3443260"/>
            <a:ext cx="498423" cy="4984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7228-8195-98BC-5B66-07CA0CB1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result: Emulation Theorem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D1380-A607-8C71-16AB-55A9CB0D5293}"/>
              </a:ext>
            </a:extLst>
          </p:cNvPr>
          <p:cNvSpPr/>
          <p:nvPr/>
        </p:nvSpPr>
        <p:spPr>
          <a:xfrm>
            <a:off x="1326498" y="1490869"/>
            <a:ext cx="4149963" cy="2385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30C1B0-313D-281D-5379-E2F2776EACD0}"/>
              </a:ext>
            </a:extLst>
          </p:cNvPr>
          <p:cNvSpPr/>
          <p:nvPr/>
        </p:nvSpPr>
        <p:spPr>
          <a:xfrm>
            <a:off x="1426526" y="1720961"/>
            <a:ext cx="3850254" cy="13331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2F5928-4B2A-CC26-5C34-832281FD85A3}"/>
              </a:ext>
            </a:extLst>
          </p:cNvPr>
          <p:cNvGrpSpPr/>
          <p:nvPr/>
        </p:nvGrpSpPr>
        <p:grpSpPr>
          <a:xfrm>
            <a:off x="1503728" y="3131119"/>
            <a:ext cx="914400" cy="914400"/>
            <a:chOff x="1503728" y="4142678"/>
            <a:chExt cx="914400" cy="914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CB3088-8C7D-3F4C-6301-51B95FDBC58A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7799C1-960E-C565-0991-6ACADE8EB7BD}"/>
                </a:ext>
              </a:extLst>
            </p:cNvPr>
            <p:cNvSpPr txBox="1"/>
            <p:nvPr/>
          </p:nvSpPr>
          <p:spPr>
            <a:xfrm>
              <a:off x="1681594" y="4449507"/>
              <a:ext cx="57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BTC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675347-DDBD-B525-8474-62DCFAD59F8F}"/>
              </a:ext>
            </a:extLst>
          </p:cNvPr>
          <p:cNvGrpSpPr/>
          <p:nvPr/>
        </p:nvGrpSpPr>
        <p:grpSpPr>
          <a:xfrm>
            <a:off x="2817102" y="3165414"/>
            <a:ext cx="914400" cy="914400"/>
            <a:chOff x="2825646" y="4144580"/>
            <a:chExt cx="914400" cy="914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00B383-3876-85DA-B089-888576A4DF7A}"/>
                </a:ext>
              </a:extLst>
            </p:cNvPr>
            <p:cNvSpPr/>
            <p:nvPr/>
          </p:nvSpPr>
          <p:spPr>
            <a:xfrm>
              <a:off x="2825646" y="414458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D409D9-1533-3CCA-13F4-4791A1908233}"/>
                </a:ext>
              </a:extLst>
            </p:cNvPr>
            <p:cNvSpPr txBox="1"/>
            <p:nvPr/>
          </p:nvSpPr>
          <p:spPr>
            <a:xfrm>
              <a:off x="3013329" y="444950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DD3AD0-97B8-B586-3B98-4D511776FEB3}"/>
              </a:ext>
            </a:extLst>
          </p:cNvPr>
          <p:cNvGrpSpPr/>
          <p:nvPr/>
        </p:nvGrpSpPr>
        <p:grpSpPr>
          <a:xfrm>
            <a:off x="4219800" y="3165414"/>
            <a:ext cx="914400" cy="914400"/>
            <a:chOff x="4137863" y="4161387"/>
            <a:chExt cx="914400" cy="914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325691-A0CC-A739-00D5-9D6B12B62EE4}"/>
                </a:ext>
              </a:extLst>
            </p:cNvPr>
            <p:cNvSpPr/>
            <p:nvPr/>
          </p:nvSpPr>
          <p:spPr>
            <a:xfrm>
              <a:off x="4137863" y="416138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BB88D4-F778-90C8-F53E-BF42A2A70C8C}"/>
                </a:ext>
              </a:extLst>
            </p:cNvPr>
            <p:cNvSpPr txBox="1"/>
            <p:nvPr/>
          </p:nvSpPr>
          <p:spPr>
            <a:xfrm>
              <a:off x="4317470" y="4449507"/>
              <a:ext cx="574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AVA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AADE66-1363-43DA-B3C6-10CABD6AA89B}"/>
              </a:ext>
            </a:extLst>
          </p:cNvPr>
          <p:cNvGrpSpPr/>
          <p:nvPr/>
        </p:nvGrpSpPr>
        <p:grpSpPr>
          <a:xfrm>
            <a:off x="1503728" y="1934545"/>
            <a:ext cx="914400" cy="914400"/>
            <a:chOff x="1503728" y="4142678"/>
            <a:chExt cx="914400" cy="9144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7D6C1C0-9856-1396-EA2B-20BC34230CBD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CCDE80-50EE-37F3-BE63-206CBD413CD2}"/>
                </a:ext>
              </a:extLst>
            </p:cNvPr>
            <p:cNvSpPr txBox="1"/>
            <p:nvPr/>
          </p:nvSpPr>
          <p:spPr>
            <a:xfrm>
              <a:off x="1809284" y="444528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5A8BEC-28C2-003C-66EB-785C64CE0A89}"/>
              </a:ext>
            </a:extLst>
          </p:cNvPr>
          <p:cNvGrpSpPr/>
          <p:nvPr/>
        </p:nvGrpSpPr>
        <p:grpSpPr>
          <a:xfrm>
            <a:off x="2817102" y="1934545"/>
            <a:ext cx="914400" cy="914400"/>
            <a:chOff x="1503728" y="4142678"/>
            <a:chExt cx="914400" cy="9144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9D52B2-0AB5-45E8-A875-0DCA7B117171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1F732C-5028-F56D-0146-71183AE7532B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51D039-C370-FBC0-AAAD-003A29680949}"/>
              </a:ext>
            </a:extLst>
          </p:cNvPr>
          <p:cNvGrpSpPr/>
          <p:nvPr/>
        </p:nvGrpSpPr>
        <p:grpSpPr>
          <a:xfrm>
            <a:off x="4207156" y="1930325"/>
            <a:ext cx="914400" cy="914400"/>
            <a:chOff x="1503728" y="4142678"/>
            <a:chExt cx="914400" cy="9144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60DDF71-DA3D-D1F0-A453-669676B8B9F3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2FBFBF-2F55-37A4-690C-6D50B2DBD1D4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B380CD-C382-1012-B9BC-11BF587138AA}"/>
              </a:ext>
            </a:extLst>
          </p:cNvPr>
          <p:cNvCxnSpPr>
            <a:cxnSpLocks/>
            <a:stCxn id="21" idx="2"/>
            <a:endCxn id="8" idx="0"/>
          </p:cNvCxnSpPr>
          <p:nvPr/>
        </p:nvCxnSpPr>
        <p:spPr>
          <a:xfrm>
            <a:off x="1960928" y="2848945"/>
            <a:ext cx="0" cy="28217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07D8D6-574B-AAD9-1D36-BFE9ECA2922C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3274302" y="2879020"/>
            <a:ext cx="0" cy="28639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41C4FDD-62B8-B42C-7C88-12E5BC74AB43}"/>
              </a:ext>
            </a:extLst>
          </p:cNvPr>
          <p:cNvCxnSpPr>
            <a:cxnSpLocks/>
          </p:cNvCxnSpPr>
          <p:nvPr/>
        </p:nvCxnSpPr>
        <p:spPr>
          <a:xfrm>
            <a:off x="4657590" y="2848017"/>
            <a:ext cx="0" cy="317397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4C89D4E-5C4B-3C32-4365-796D0B49E1B1}"/>
              </a:ext>
            </a:extLst>
          </p:cNvPr>
          <p:cNvSpPr txBox="1"/>
          <p:nvPr/>
        </p:nvSpPr>
        <p:spPr>
          <a:xfrm>
            <a:off x="4270658" y="2919899"/>
            <a:ext cx="7873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×</a:t>
            </a:r>
          </a:p>
        </p:txBody>
      </p:sp>
      <p:pic>
        <p:nvPicPr>
          <p:cNvPr id="48" name="Picture 4" descr="Devil Horns Transparent PNG Images, Free Download - Free Transparent PNG  Logos">
            <a:extLst>
              <a:ext uri="{FF2B5EF4-FFF2-40B4-BE49-F238E27FC236}">
                <a16:creationId xmlns:a16="http://schemas.microsoft.com/office/drawing/2014/main" id="{8D8EC7E1-15CE-627B-9153-2B9B4C41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07" y="1261274"/>
            <a:ext cx="1282772" cy="12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4190FF4-1587-562A-B03D-0841E0D11F87}"/>
              </a:ext>
            </a:extLst>
          </p:cNvPr>
          <p:cNvGrpSpPr/>
          <p:nvPr/>
        </p:nvGrpSpPr>
        <p:grpSpPr>
          <a:xfrm>
            <a:off x="1525925" y="5272414"/>
            <a:ext cx="914400" cy="914400"/>
            <a:chOff x="1503728" y="4142678"/>
            <a:chExt cx="914400" cy="9144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1F98DA-201A-1C86-4917-CC4DF760A647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AD5ED9-C603-2F21-D856-55A96E88FF23}"/>
                </a:ext>
              </a:extLst>
            </p:cNvPr>
            <p:cNvSpPr txBox="1"/>
            <p:nvPr/>
          </p:nvSpPr>
          <p:spPr>
            <a:xfrm>
              <a:off x="1809284" y="444528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E4056B-25CF-AF32-0A95-441DC6FBE477}"/>
              </a:ext>
            </a:extLst>
          </p:cNvPr>
          <p:cNvGrpSpPr/>
          <p:nvPr/>
        </p:nvGrpSpPr>
        <p:grpSpPr>
          <a:xfrm>
            <a:off x="2839299" y="5272414"/>
            <a:ext cx="914400" cy="914400"/>
            <a:chOff x="1503728" y="4142678"/>
            <a:chExt cx="914400" cy="91440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622528B-306F-49E0-031F-D54444F236F3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08A5FEF-662A-1E0C-D45C-F7044226C6E8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D58502-6279-FCDB-9745-E3D55120AD9A}"/>
              </a:ext>
            </a:extLst>
          </p:cNvPr>
          <p:cNvGrpSpPr/>
          <p:nvPr/>
        </p:nvGrpSpPr>
        <p:grpSpPr>
          <a:xfrm>
            <a:off x="4229353" y="5268194"/>
            <a:ext cx="914400" cy="914400"/>
            <a:chOff x="1503728" y="4142678"/>
            <a:chExt cx="914400" cy="9144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DB2E99E-83DE-AF10-6060-D7E7E33AF2F8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B33A51-F8D9-8807-A54A-39456D8ACD1D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63" name="Picture 4" descr="Devil Horns Transparent PNG Images, Free Download - Free Transparent PNG  Logos">
            <a:extLst>
              <a:ext uri="{FF2B5EF4-FFF2-40B4-BE49-F238E27FC236}">
                <a16:creationId xmlns:a16="http://schemas.microsoft.com/office/drawing/2014/main" id="{27D6731B-E023-1F8C-A3D5-D3C6B96F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04" y="4599143"/>
            <a:ext cx="1282772" cy="12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EAD2B876-2122-0CEE-2B5C-A23D354B83F0}"/>
              </a:ext>
            </a:extLst>
          </p:cNvPr>
          <p:cNvSpPr txBox="1"/>
          <p:nvPr/>
        </p:nvSpPr>
        <p:spPr>
          <a:xfrm>
            <a:off x="5527319" y="2735233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emulated setting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3062097-C5AA-9DC0-7F7C-16BC672FEF13}"/>
              </a:ext>
            </a:extLst>
          </p:cNvPr>
          <p:cNvSpPr txBox="1"/>
          <p:nvPr/>
        </p:nvSpPr>
        <p:spPr>
          <a:xfrm>
            <a:off x="5561481" y="554072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party setting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3B77065-EACD-6C1B-47FD-53FCD80CDA09}"/>
              </a:ext>
            </a:extLst>
          </p:cNvPr>
          <p:cNvSpPr txBox="1"/>
          <p:nvPr/>
        </p:nvSpPr>
        <p:spPr>
          <a:xfrm>
            <a:off x="3019019" y="4242292"/>
            <a:ext cx="55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5400" dirty="0"/>
              <a:t>≈</a:t>
            </a:r>
          </a:p>
        </p:txBody>
      </p: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611863CD-7237-CD78-5A11-ACC41D4FFC56}"/>
              </a:ext>
            </a:extLst>
          </p:cNvPr>
          <p:cNvCxnSpPr>
            <a:stCxn id="8" idx="2"/>
            <a:endCxn id="11" idx="2"/>
          </p:cNvCxnSpPr>
          <p:nvPr/>
        </p:nvCxnSpPr>
        <p:spPr>
          <a:xfrm rot="16200000" flipH="1">
            <a:off x="2600468" y="3405979"/>
            <a:ext cx="34295" cy="1313374"/>
          </a:xfrm>
          <a:prstGeom prst="bentConnector3">
            <a:avLst>
              <a:gd name="adj1" fmla="val 766569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10332AF7-A85F-55A6-BEC8-10E29C12E2DB}"/>
              </a:ext>
            </a:extLst>
          </p:cNvPr>
          <p:cNvCxnSpPr/>
          <p:nvPr/>
        </p:nvCxnSpPr>
        <p:spPr>
          <a:xfrm rot="16200000" flipH="1">
            <a:off x="2600468" y="5547275"/>
            <a:ext cx="34295" cy="1313374"/>
          </a:xfrm>
          <a:prstGeom prst="bentConnector3">
            <a:avLst>
              <a:gd name="adj1" fmla="val 766569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11D97D77-304A-1C0A-F292-57E231E7C551}"/>
              </a:ext>
            </a:extLst>
          </p:cNvPr>
          <p:cNvSpPr txBox="1"/>
          <p:nvPr/>
        </p:nvSpPr>
        <p:spPr>
          <a:xfrm>
            <a:off x="7670584" y="1703802"/>
            <a:ext cx="4343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Theorem</a:t>
            </a:r>
            <a:r>
              <a:rPr lang="en-US" dirty="0">
                <a:sym typeface="Wingdings" pitchFamily="2" charset="2"/>
              </a:rPr>
              <a:t> (Emulation – informal):</a:t>
            </a:r>
          </a:p>
          <a:p>
            <a:r>
              <a:rPr lang="en-US" dirty="0">
                <a:sym typeface="Wingdings" pitchFamily="2" charset="2"/>
              </a:rPr>
              <a:t>For any (suitable) protocol </a:t>
            </a:r>
            <a:r>
              <a:rPr lang="el-GR" dirty="0">
                <a:sym typeface="Wingdings" pitchFamily="2" charset="2"/>
              </a:rPr>
              <a:t>Π</a:t>
            </a:r>
            <a:r>
              <a:rPr lang="en-US" dirty="0">
                <a:sym typeface="Wingdings" pitchFamily="2" charset="2"/>
              </a:rPr>
              <a:t>, the emulated execution is indistinguishable from a real execution in the view of honest parties.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The honest parties cannot tell if they’re being emulated.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E6C3FE5-2C48-0839-3D4E-8E6BF156F74A}"/>
              </a:ext>
            </a:extLst>
          </p:cNvPr>
          <p:cNvSpPr txBox="1"/>
          <p:nvPr/>
        </p:nvSpPr>
        <p:spPr>
          <a:xfrm>
            <a:off x="7670584" y="5020781"/>
            <a:ext cx="43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Corollary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Metatheorem</a:t>
            </a:r>
            <a:r>
              <a:rPr lang="en-US" dirty="0">
                <a:sym typeface="Wingdings" pitchFamily="2" charset="2"/>
              </a:rPr>
              <a:t> - informal):</a:t>
            </a:r>
          </a:p>
          <a:p>
            <a:r>
              <a:rPr lang="en-US" dirty="0">
                <a:sym typeface="Wingdings" pitchFamily="2" charset="2"/>
              </a:rPr>
              <a:t>Any theorem about </a:t>
            </a:r>
            <a:r>
              <a:rPr lang="el-GR" dirty="0">
                <a:sym typeface="Wingdings" pitchFamily="2" charset="2"/>
              </a:rPr>
              <a:t>Π </a:t>
            </a:r>
            <a:r>
              <a:rPr lang="en-US" dirty="0">
                <a:sym typeface="Wingdings" pitchFamily="2" charset="2"/>
              </a:rPr>
              <a:t>in the party setting translates to a theorem about </a:t>
            </a:r>
            <a:r>
              <a:rPr lang="el-GR" dirty="0">
                <a:sym typeface="Wingdings" pitchFamily="2" charset="2"/>
              </a:rPr>
              <a:t>Π </a:t>
            </a:r>
            <a:r>
              <a:rPr lang="en-US" dirty="0">
                <a:sym typeface="Wingdings" pitchFamily="2" charset="2"/>
              </a:rPr>
              <a:t>in the emulated setting</a:t>
            </a:r>
            <a:endParaRPr lang="en-US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411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EBA0-4C66-40E6-B4B4-951EF5CF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result: Replication Consistency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CC6FDD-5AFD-358E-E26B-6AC72852FBCE}"/>
              </a:ext>
            </a:extLst>
          </p:cNvPr>
          <p:cNvSpPr/>
          <p:nvPr/>
        </p:nvSpPr>
        <p:spPr>
          <a:xfrm>
            <a:off x="1326498" y="1490869"/>
            <a:ext cx="4149963" cy="2385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79E4D-44F4-6A68-9789-0643036C4C5B}"/>
              </a:ext>
            </a:extLst>
          </p:cNvPr>
          <p:cNvSpPr/>
          <p:nvPr/>
        </p:nvSpPr>
        <p:spPr>
          <a:xfrm>
            <a:off x="1426526" y="1720961"/>
            <a:ext cx="3850254" cy="13331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F684CD-F6C4-1B99-0118-C42266F78AA1}"/>
              </a:ext>
            </a:extLst>
          </p:cNvPr>
          <p:cNvGrpSpPr/>
          <p:nvPr/>
        </p:nvGrpSpPr>
        <p:grpSpPr>
          <a:xfrm>
            <a:off x="1503728" y="3131119"/>
            <a:ext cx="914400" cy="914400"/>
            <a:chOff x="1503728" y="4142678"/>
            <a:chExt cx="9144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82E11E-29CC-02FC-4A16-C7873B3FCAB3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6B62F9-9148-8A9F-1972-168F03E30FCD}"/>
                </a:ext>
              </a:extLst>
            </p:cNvPr>
            <p:cNvSpPr txBox="1"/>
            <p:nvPr/>
          </p:nvSpPr>
          <p:spPr>
            <a:xfrm>
              <a:off x="1681594" y="4449507"/>
              <a:ext cx="57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BTC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B72F12-550C-0B3F-E5B9-FDE6D92E0A95}"/>
              </a:ext>
            </a:extLst>
          </p:cNvPr>
          <p:cNvGrpSpPr/>
          <p:nvPr/>
        </p:nvGrpSpPr>
        <p:grpSpPr>
          <a:xfrm>
            <a:off x="2817102" y="3165414"/>
            <a:ext cx="914400" cy="914400"/>
            <a:chOff x="2825646" y="4144580"/>
            <a:chExt cx="914400" cy="914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E66BE8-3FE0-5A5F-0705-176CB4F3FAE1}"/>
                </a:ext>
              </a:extLst>
            </p:cNvPr>
            <p:cNvSpPr/>
            <p:nvPr/>
          </p:nvSpPr>
          <p:spPr>
            <a:xfrm>
              <a:off x="2825646" y="414458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3596AA-FC84-AB8B-5CCF-5D564D624648}"/>
                </a:ext>
              </a:extLst>
            </p:cNvPr>
            <p:cNvSpPr txBox="1"/>
            <p:nvPr/>
          </p:nvSpPr>
          <p:spPr>
            <a:xfrm>
              <a:off x="3013329" y="444950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5148C5-3E78-0BFF-A139-DAF6CAB6B3AA}"/>
              </a:ext>
            </a:extLst>
          </p:cNvPr>
          <p:cNvGrpSpPr/>
          <p:nvPr/>
        </p:nvGrpSpPr>
        <p:grpSpPr>
          <a:xfrm>
            <a:off x="4219800" y="3165414"/>
            <a:ext cx="914400" cy="914400"/>
            <a:chOff x="4137863" y="4161387"/>
            <a:chExt cx="914400" cy="914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6ABD77-11EE-D65C-95BA-9C1E6F1E47B2}"/>
                </a:ext>
              </a:extLst>
            </p:cNvPr>
            <p:cNvSpPr/>
            <p:nvPr/>
          </p:nvSpPr>
          <p:spPr>
            <a:xfrm>
              <a:off x="4137863" y="416138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448A6F-6576-E2F2-D643-69BC70B80AF7}"/>
                </a:ext>
              </a:extLst>
            </p:cNvPr>
            <p:cNvSpPr txBox="1"/>
            <p:nvPr/>
          </p:nvSpPr>
          <p:spPr>
            <a:xfrm>
              <a:off x="4317470" y="4449507"/>
              <a:ext cx="574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AVA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51801E9-6BD9-2030-4AAC-D1CF11D8064C}"/>
              </a:ext>
            </a:extLst>
          </p:cNvPr>
          <p:cNvGrpSpPr/>
          <p:nvPr/>
        </p:nvGrpSpPr>
        <p:grpSpPr>
          <a:xfrm>
            <a:off x="1503728" y="1934545"/>
            <a:ext cx="914400" cy="914400"/>
            <a:chOff x="1503728" y="4142678"/>
            <a:chExt cx="914400" cy="9144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61DEE22-53F2-07C0-6253-CDA98DB270A8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5FEF42-C9DE-797E-ACD1-B3FB21A6EA11}"/>
                </a:ext>
              </a:extLst>
            </p:cNvPr>
            <p:cNvSpPr txBox="1"/>
            <p:nvPr/>
          </p:nvSpPr>
          <p:spPr>
            <a:xfrm>
              <a:off x="1809284" y="444528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0067A4-B653-F3F0-F027-F7538E4BF3DC}"/>
              </a:ext>
            </a:extLst>
          </p:cNvPr>
          <p:cNvGrpSpPr/>
          <p:nvPr/>
        </p:nvGrpSpPr>
        <p:grpSpPr>
          <a:xfrm>
            <a:off x="2817102" y="1934545"/>
            <a:ext cx="914400" cy="914400"/>
            <a:chOff x="1503728" y="4142678"/>
            <a:chExt cx="914400" cy="9144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CB103F-2186-1C19-91D0-2FAD3EC85236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F01FE1-F698-9CE2-D9AD-37D4888DB35C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1055FC-A409-9E83-90A2-ACAAB5070AEC}"/>
              </a:ext>
            </a:extLst>
          </p:cNvPr>
          <p:cNvGrpSpPr/>
          <p:nvPr/>
        </p:nvGrpSpPr>
        <p:grpSpPr>
          <a:xfrm>
            <a:off x="4207156" y="1930325"/>
            <a:ext cx="914400" cy="914400"/>
            <a:chOff x="1503728" y="4142678"/>
            <a:chExt cx="914400" cy="9144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55A61E7-CDDE-CA59-1CA9-A6214F3D5A92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BF037E-7DBF-5D99-9212-A49383CC4F44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6ABB32B-D932-3949-95FA-62507AC4DDE7}"/>
              </a:ext>
            </a:extLst>
          </p:cNvPr>
          <p:cNvCxnSpPr>
            <a:cxnSpLocks/>
            <a:stCxn id="18" idx="2"/>
            <a:endCxn id="9" idx="0"/>
          </p:cNvCxnSpPr>
          <p:nvPr/>
        </p:nvCxnSpPr>
        <p:spPr>
          <a:xfrm>
            <a:off x="1960928" y="2848945"/>
            <a:ext cx="0" cy="28217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8DEA12-9970-50C7-A164-B6119DCBD8D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274302" y="2879020"/>
            <a:ext cx="0" cy="28639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E35AFD-456A-73D0-CD35-D81BF06B499E}"/>
              </a:ext>
            </a:extLst>
          </p:cNvPr>
          <p:cNvCxnSpPr>
            <a:cxnSpLocks/>
          </p:cNvCxnSpPr>
          <p:nvPr/>
        </p:nvCxnSpPr>
        <p:spPr>
          <a:xfrm>
            <a:off x="4657590" y="2848017"/>
            <a:ext cx="0" cy="317397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0B17375-26F7-B99C-7084-B783D4FC67E8}"/>
              </a:ext>
            </a:extLst>
          </p:cNvPr>
          <p:cNvSpPr txBox="1"/>
          <p:nvPr/>
        </p:nvSpPr>
        <p:spPr>
          <a:xfrm>
            <a:off x="4270658" y="2919899"/>
            <a:ext cx="7873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×</a:t>
            </a:r>
          </a:p>
        </p:txBody>
      </p:sp>
      <p:pic>
        <p:nvPicPr>
          <p:cNvPr id="30" name="Picture 4" descr="Devil Horns Transparent PNG Images, Free Download - Free Transparent PNG  Logos">
            <a:extLst>
              <a:ext uri="{FF2B5EF4-FFF2-40B4-BE49-F238E27FC236}">
                <a16:creationId xmlns:a16="http://schemas.microsoft.com/office/drawing/2014/main" id="{DA1D564C-82AF-9F64-E335-D7B5F937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07" y="1261274"/>
            <a:ext cx="1282772" cy="12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610596E6-AA72-84D0-B4D1-9A06A0642435}"/>
              </a:ext>
            </a:extLst>
          </p:cNvPr>
          <p:cNvCxnSpPr>
            <a:stCxn id="9" idx="2"/>
            <a:endCxn id="12" idx="2"/>
          </p:cNvCxnSpPr>
          <p:nvPr/>
        </p:nvCxnSpPr>
        <p:spPr>
          <a:xfrm rot="16200000" flipH="1">
            <a:off x="2600468" y="3405979"/>
            <a:ext cx="34295" cy="1313374"/>
          </a:xfrm>
          <a:prstGeom prst="bentConnector3">
            <a:avLst>
              <a:gd name="adj1" fmla="val 766569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009F506-B649-2FF8-3C77-5DE82CA2FED5}"/>
              </a:ext>
            </a:extLst>
          </p:cNvPr>
          <p:cNvSpPr/>
          <p:nvPr/>
        </p:nvSpPr>
        <p:spPr>
          <a:xfrm>
            <a:off x="7116854" y="1542537"/>
            <a:ext cx="4149963" cy="2385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CBB821-3F87-F50C-048B-8775E40E3A7B}"/>
              </a:ext>
            </a:extLst>
          </p:cNvPr>
          <p:cNvSpPr/>
          <p:nvPr/>
        </p:nvSpPr>
        <p:spPr>
          <a:xfrm>
            <a:off x="7216882" y="1772629"/>
            <a:ext cx="3850254" cy="13331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5757E3-E926-F1A5-6867-2EA34628814E}"/>
              </a:ext>
            </a:extLst>
          </p:cNvPr>
          <p:cNvGrpSpPr/>
          <p:nvPr/>
        </p:nvGrpSpPr>
        <p:grpSpPr>
          <a:xfrm>
            <a:off x="7294084" y="3182787"/>
            <a:ext cx="914400" cy="914400"/>
            <a:chOff x="1503728" y="4142678"/>
            <a:chExt cx="914400" cy="9144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B9540B-B090-A0D5-03F1-675CBB7362F1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3E0A62-BC98-A38C-F9CF-1988D4DEEACA}"/>
                </a:ext>
              </a:extLst>
            </p:cNvPr>
            <p:cNvSpPr txBox="1"/>
            <p:nvPr/>
          </p:nvSpPr>
          <p:spPr>
            <a:xfrm>
              <a:off x="1681594" y="4449507"/>
              <a:ext cx="57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BTC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0BC342-E497-4516-2F5F-62406923110C}"/>
              </a:ext>
            </a:extLst>
          </p:cNvPr>
          <p:cNvGrpSpPr/>
          <p:nvPr/>
        </p:nvGrpSpPr>
        <p:grpSpPr>
          <a:xfrm>
            <a:off x="8607458" y="3217082"/>
            <a:ext cx="914400" cy="914400"/>
            <a:chOff x="2825646" y="4144580"/>
            <a:chExt cx="914400" cy="9144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D140490-7EC7-8261-D59F-DC7A7ACEF2E6}"/>
                </a:ext>
              </a:extLst>
            </p:cNvPr>
            <p:cNvSpPr/>
            <p:nvPr/>
          </p:nvSpPr>
          <p:spPr>
            <a:xfrm>
              <a:off x="2825646" y="414458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CAC120-51C0-F394-527A-C79D4F037B31}"/>
                </a:ext>
              </a:extLst>
            </p:cNvPr>
            <p:cNvSpPr txBox="1"/>
            <p:nvPr/>
          </p:nvSpPr>
          <p:spPr>
            <a:xfrm>
              <a:off x="3013329" y="444950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7E12A3-38B5-33CB-84E6-117A769326A2}"/>
              </a:ext>
            </a:extLst>
          </p:cNvPr>
          <p:cNvGrpSpPr/>
          <p:nvPr/>
        </p:nvGrpSpPr>
        <p:grpSpPr>
          <a:xfrm>
            <a:off x="10010156" y="3217082"/>
            <a:ext cx="914400" cy="914400"/>
            <a:chOff x="4137863" y="4161387"/>
            <a:chExt cx="914400" cy="9144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6A3524-A895-1776-71F3-514CC77C8508}"/>
                </a:ext>
              </a:extLst>
            </p:cNvPr>
            <p:cNvSpPr/>
            <p:nvPr/>
          </p:nvSpPr>
          <p:spPr>
            <a:xfrm>
              <a:off x="4137863" y="4161387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F867344-0462-9BB6-2D1A-FB145430BCD9}"/>
                </a:ext>
              </a:extLst>
            </p:cNvPr>
            <p:cNvSpPr txBox="1"/>
            <p:nvPr/>
          </p:nvSpPr>
          <p:spPr>
            <a:xfrm>
              <a:off x="4317470" y="4449507"/>
              <a:ext cx="574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AVA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ED7D09-6D20-35CE-6D61-547985220B23}"/>
              </a:ext>
            </a:extLst>
          </p:cNvPr>
          <p:cNvGrpSpPr/>
          <p:nvPr/>
        </p:nvGrpSpPr>
        <p:grpSpPr>
          <a:xfrm>
            <a:off x="7294084" y="1986213"/>
            <a:ext cx="914400" cy="914400"/>
            <a:chOff x="1503728" y="4142678"/>
            <a:chExt cx="914400" cy="9144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91E36C0-1502-4652-D08C-F4242394C3C4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D80ECDD-CEC5-146C-B6C8-7DC7A0F147CC}"/>
                </a:ext>
              </a:extLst>
            </p:cNvPr>
            <p:cNvSpPr txBox="1"/>
            <p:nvPr/>
          </p:nvSpPr>
          <p:spPr>
            <a:xfrm>
              <a:off x="1809284" y="444528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D81041C-0C48-18D7-EC25-87B2468877C8}"/>
              </a:ext>
            </a:extLst>
          </p:cNvPr>
          <p:cNvGrpSpPr/>
          <p:nvPr/>
        </p:nvGrpSpPr>
        <p:grpSpPr>
          <a:xfrm>
            <a:off x="8607458" y="1986213"/>
            <a:ext cx="914400" cy="914400"/>
            <a:chOff x="1503728" y="4142678"/>
            <a:chExt cx="914400" cy="9144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2A8D843-44DA-48D0-1637-D7B8242284A5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E76E86C-9D5D-0E6F-D549-E7BDEAE20029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37B487F-81B1-5E97-4FE1-DCF43724BC62}"/>
              </a:ext>
            </a:extLst>
          </p:cNvPr>
          <p:cNvGrpSpPr/>
          <p:nvPr/>
        </p:nvGrpSpPr>
        <p:grpSpPr>
          <a:xfrm>
            <a:off x="9997512" y="1981993"/>
            <a:ext cx="914400" cy="914400"/>
            <a:chOff x="1503728" y="4142678"/>
            <a:chExt cx="914400" cy="9144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15110E1-ECAC-5035-4C8D-B9D7AC388B4F}"/>
                </a:ext>
              </a:extLst>
            </p:cNvPr>
            <p:cNvSpPr/>
            <p:nvPr/>
          </p:nvSpPr>
          <p:spPr>
            <a:xfrm>
              <a:off x="1503728" y="4142678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4A9F32-BC4E-27CD-D36C-BECC67C76E08}"/>
                </a:ext>
              </a:extLst>
            </p:cNvPr>
            <p:cNvSpPr txBox="1"/>
            <p:nvPr/>
          </p:nvSpPr>
          <p:spPr>
            <a:xfrm>
              <a:off x="1768407" y="4449507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Z</a:t>
              </a:r>
              <a:r>
                <a:rPr lang="en-US" baseline="30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5471257-C3CE-8E1A-AD8B-397F541A750D}"/>
              </a:ext>
            </a:extLst>
          </p:cNvPr>
          <p:cNvCxnSpPr>
            <a:cxnSpLocks/>
            <a:stCxn id="45" idx="2"/>
            <a:endCxn id="36" idx="0"/>
          </p:cNvCxnSpPr>
          <p:nvPr/>
        </p:nvCxnSpPr>
        <p:spPr>
          <a:xfrm>
            <a:off x="7751284" y="2900613"/>
            <a:ext cx="0" cy="28217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BE70621-CAAA-0F1C-0480-997BE37B5968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9064658" y="2930688"/>
            <a:ext cx="0" cy="286394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9C95205-6ED4-19E5-013E-365A4B9BA6EC}"/>
              </a:ext>
            </a:extLst>
          </p:cNvPr>
          <p:cNvCxnSpPr>
            <a:cxnSpLocks/>
          </p:cNvCxnSpPr>
          <p:nvPr/>
        </p:nvCxnSpPr>
        <p:spPr>
          <a:xfrm>
            <a:off x="10447946" y="2899685"/>
            <a:ext cx="0" cy="317397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49AAF43-6D7B-89D6-BC78-842C94234438}"/>
              </a:ext>
            </a:extLst>
          </p:cNvPr>
          <p:cNvSpPr txBox="1"/>
          <p:nvPr/>
        </p:nvSpPr>
        <p:spPr>
          <a:xfrm>
            <a:off x="10061014" y="2971567"/>
            <a:ext cx="7873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×</a:t>
            </a:r>
          </a:p>
        </p:txBody>
      </p:sp>
      <p:pic>
        <p:nvPicPr>
          <p:cNvPr id="57" name="Picture 4" descr="Devil Horns Transparent PNG Images, Free Download - Free Transparent PNG  Logos">
            <a:extLst>
              <a:ext uri="{FF2B5EF4-FFF2-40B4-BE49-F238E27FC236}">
                <a16:creationId xmlns:a16="http://schemas.microsoft.com/office/drawing/2014/main" id="{226E5819-1FB4-508C-89B8-E26A85395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363" y="1312942"/>
            <a:ext cx="1282772" cy="12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AECA8084-BBD5-B39C-A61F-E40942785584}"/>
              </a:ext>
            </a:extLst>
          </p:cNvPr>
          <p:cNvCxnSpPr>
            <a:stCxn id="36" idx="2"/>
            <a:endCxn id="39" idx="2"/>
          </p:cNvCxnSpPr>
          <p:nvPr/>
        </p:nvCxnSpPr>
        <p:spPr>
          <a:xfrm rot="16200000" flipH="1">
            <a:off x="8390824" y="3457647"/>
            <a:ext cx="34295" cy="1313374"/>
          </a:xfrm>
          <a:prstGeom prst="bentConnector3">
            <a:avLst>
              <a:gd name="adj1" fmla="val 766569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85D62BD-D51A-1910-F973-D96EEA3C733A}"/>
              </a:ext>
            </a:extLst>
          </p:cNvPr>
          <p:cNvSpPr txBox="1"/>
          <p:nvPr/>
        </p:nvSpPr>
        <p:spPr>
          <a:xfrm>
            <a:off x="6070149" y="2134049"/>
            <a:ext cx="55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5400" dirty="0"/>
              <a:t>≈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4971C9-0EC5-0EA8-3237-8B3065F34216}"/>
              </a:ext>
            </a:extLst>
          </p:cNvPr>
          <p:cNvSpPr txBox="1"/>
          <p:nvPr/>
        </p:nvSpPr>
        <p:spPr>
          <a:xfrm>
            <a:off x="4175828" y="4639854"/>
            <a:ext cx="43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Theorem</a:t>
            </a:r>
            <a:r>
              <a:rPr lang="en-US" dirty="0">
                <a:sym typeface="Wingdings" pitchFamily="2" charset="2"/>
              </a:rPr>
              <a:t> (Replication – informal):</a:t>
            </a:r>
          </a:p>
          <a:p>
            <a:r>
              <a:rPr lang="en-US" dirty="0">
                <a:sym typeface="Wingdings" pitchFamily="2" charset="2"/>
              </a:rPr>
              <a:t>The execution of the overlay protocol </a:t>
            </a:r>
            <a:r>
              <a:rPr lang="el-GR" dirty="0">
                <a:sym typeface="Wingdings" pitchFamily="2" charset="2"/>
              </a:rPr>
              <a:t>Π </a:t>
            </a:r>
            <a:r>
              <a:rPr lang="en-US" dirty="0">
                <a:sym typeface="Wingdings" pitchFamily="2" charset="2"/>
              </a:rPr>
              <a:t>is the same regardless of the compositor </a:t>
            </a:r>
            <a:r>
              <a:rPr lang="el-GR" dirty="0">
                <a:sym typeface="Wingdings" pitchFamily="2" charset="2"/>
              </a:rPr>
              <a:t>Λ</a:t>
            </a:r>
            <a:r>
              <a:rPr lang="en-US" dirty="0">
                <a:sym typeface="Wingdings" pitchFamily="2" charset="2"/>
              </a:rPr>
              <a:t> that facilitates it.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4306D8-CCB4-CE49-45BC-986630D7EEB3}"/>
              </a:ext>
            </a:extLst>
          </p:cNvPr>
          <p:cNvSpPr txBox="1"/>
          <p:nvPr/>
        </p:nvSpPr>
        <p:spPr>
          <a:xfrm>
            <a:off x="4176252" y="6126963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ym typeface="Wingdings" pitchFamily="2" charset="2"/>
              </a:rPr>
              <a:t>This follows from the safety of the underlying,</a:t>
            </a:r>
          </a:p>
          <a:p>
            <a:r>
              <a:rPr lang="en-US" b="1" dirty="0">
                <a:sym typeface="Wingdings" pitchFamily="2" charset="2"/>
              </a:rPr>
              <a:t>and the determinism of </a:t>
            </a:r>
            <a:r>
              <a:rPr lang="el-GR" b="1" dirty="0">
                <a:sym typeface="Wingdings" pitchFamily="2" charset="2"/>
              </a:rPr>
              <a:t>Π</a:t>
            </a:r>
            <a:r>
              <a:rPr lang="en-US" b="1" dirty="0"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8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E0C2-7F01-C728-36E5-FB10C783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695F4-C372-1176-FA73-193A0B228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Theorem </a:t>
            </a:r>
            <a:r>
              <a:rPr lang="en-US" dirty="0"/>
              <a:t>(Security – informal)</a:t>
            </a:r>
          </a:p>
          <a:p>
            <a:pPr marL="0" indent="0">
              <a:buNone/>
            </a:pPr>
            <a:r>
              <a:rPr lang="en-US" dirty="0"/>
              <a:t>If the </a:t>
            </a:r>
            <a:r>
              <a:rPr lang="en-US" i="1" dirty="0"/>
              <a:t>majority</a:t>
            </a:r>
            <a:r>
              <a:rPr lang="en-US" dirty="0"/>
              <a:t> of the underlying are </a:t>
            </a:r>
            <a:r>
              <a:rPr lang="en-US" i="1" dirty="0"/>
              <a:t>secure </a:t>
            </a:r>
            <a:r>
              <a:rPr lang="en-US" dirty="0"/>
              <a:t>logs (safe &amp; live).</a:t>
            </a:r>
          </a:p>
          <a:p>
            <a:pPr marL="0" indent="0">
              <a:buNone/>
            </a:pPr>
            <a:r>
              <a:rPr lang="en-US" dirty="0"/>
              <a:t>Then </a:t>
            </a:r>
            <a:r>
              <a:rPr lang="en-US" b="1" dirty="0"/>
              <a:t>Rollerblade with Streamlet </a:t>
            </a:r>
            <a:r>
              <a:rPr lang="en-US" dirty="0"/>
              <a:t>is a secure log (safe &amp; live).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follows from the emulation theorem, the replication theorem, and the security theorem of Streamlet. The same theorem follows for any secure overlay </a:t>
            </a:r>
            <a:r>
              <a:rPr lang="el-GR" dirty="0"/>
              <a:t>Π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4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artoon of a person working on a computer&#10;&#10;Description automatically generated">
            <a:extLst>
              <a:ext uri="{FF2B5EF4-FFF2-40B4-BE49-F238E27FC236}">
                <a16:creationId xmlns:a16="http://schemas.microsoft.com/office/drawing/2014/main" id="{6BAA7393-64D7-21C0-E10E-60C7BEBC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564" y="4955928"/>
            <a:ext cx="2242467" cy="18473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3AF94-8A49-4E38-BA5B-787F550E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pic>
        <p:nvPicPr>
          <p:cNvPr id="5" name="Content Placeholder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C215D873-001B-9358-1E90-BD9CC7893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48580" y="101979"/>
            <a:ext cx="2831451" cy="283145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23FC2-E9FC-C54D-4711-9D6A914D3926}"/>
              </a:ext>
            </a:extLst>
          </p:cNvPr>
          <p:cNvSpPr txBox="1"/>
          <p:nvPr/>
        </p:nvSpPr>
        <p:spPr>
          <a:xfrm>
            <a:off x="899391" y="1517704"/>
            <a:ext cx="72116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Ledgers</a:t>
            </a:r>
            <a:r>
              <a:rPr lang="en-US" sz="3200" dirty="0"/>
              <a:t> can act as </a:t>
            </a:r>
            <a:r>
              <a:rPr lang="en-US" sz="32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parties</a:t>
            </a:r>
            <a:r>
              <a:rPr lang="en-US" sz="3200" i="1" dirty="0"/>
              <a:t> </a:t>
            </a:r>
            <a:r>
              <a:rPr lang="en-US" sz="3200" dirty="0"/>
              <a:t>in distributed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This allows the construction of a </a:t>
            </a:r>
            <a:r>
              <a:rPr lang="en-US" sz="3200" i="1" dirty="0"/>
              <a:t>more </a:t>
            </a:r>
            <a:r>
              <a:rPr lang="en-US" sz="32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reliable</a:t>
            </a:r>
            <a:r>
              <a:rPr lang="en-US" sz="3200" i="1" dirty="0"/>
              <a:t> </a:t>
            </a:r>
            <a:r>
              <a:rPr lang="en-US" sz="3200" dirty="0"/>
              <a:t>system on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Any</a:t>
            </a:r>
            <a:r>
              <a:rPr lang="en-US" sz="3200" dirty="0"/>
              <a:t> protocol can run on top if it satisfies some basic axioms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10DA92-30BB-A50E-4B78-AA89155B7E3D}"/>
              </a:ext>
            </a:extLst>
          </p:cNvPr>
          <p:cNvGrpSpPr/>
          <p:nvPr/>
        </p:nvGrpSpPr>
        <p:grpSpPr>
          <a:xfrm>
            <a:off x="8723215" y="4425896"/>
            <a:ext cx="914400" cy="914400"/>
            <a:chOff x="2825646" y="4144580"/>
            <a:chExt cx="914400" cy="914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E6143D-95A2-09CB-9F65-FC1D3F8210E8}"/>
                </a:ext>
              </a:extLst>
            </p:cNvPr>
            <p:cNvSpPr/>
            <p:nvPr/>
          </p:nvSpPr>
          <p:spPr>
            <a:xfrm>
              <a:off x="2825646" y="414458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FE4AE5-0E69-03A9-15F7-B7A29A1969F5}"/>
                </a:ext>
              </a:extLst>
            </p:cNvPr>
            <p:cNvSpPr txBox="1"/>
            <p:nvPr/>
          </p:nvSpPr>
          <p:spPr>
            <a:xfrm>
              <a:off x="3013329" y="4449507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ETH</a:t>
              </a:r>
            </a:p>
          </p:txBody>
        </p:sp>
      </p:grpSp>
      <p:pic>
        <p:nvPicPr>
          <p:cNvPr id="8" name="Picture 4" descr="Devil Horns Transparent PNG Images, Free Download - Free Transparent PNG  Logos">
            <a:extLst>
              <a:ext uri="{FF2B5EF4-FFF2-40B4-BE49-F238E27FC236}">
                <a16:creationId xmlns:a16="http://schemas.microsoft.com/office/drawing/2014/main" id="{8F593134-B1D2-DA1B-939A-7964A34A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66" y="3784510"/>
            <a:ext cx="1282772" cy="12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CFCB743-933F-C33F-B7DE-F9E2D1CCBDAC}"/>
              </a:ext>
            </a:extLst>
          </p:cNvPr>
          <p:cNvGrpSpPr/>
          <p:nvPr/>
        </p:nvGrpSpPr>
        <p:grpSpPr>
          <a:xfrm>
            <a:off x="7380225" y="4417541"/>
            <a:ext cx="914400" cy="914400"/>
            <a:chOff x="2825646" y="4144580"/>
            <a:chExt cx="9144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F501C5-A180-261C-5C8A-867193DBCDBB}"/>
                </a:ext>
              </a:extLst>
            </p:cNvPr>
            <p:cNvSpPr/>
            <p:nvPr/>
          </p:nvSpPr>
          <p:spPr>
            <a:xfrm>
              <a:off x="2825646" y="414458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645723-12E5-4451-1C8C-A108BA6AFCF2}"/>
                </a:ext>
              </a:extLst>
            </p:cNvPr>
            <p:cNvSpPr txBox="1"/>
            <p:nvPr/>
          </p:nvSpPr>
          <p:spPr>
            <a:xfrm>
              <a:off x="3013329" y="4449507"/>
              <a:ext cx="57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BTC</a:t>
              </a:r>
            </a:p>
          </p:txBody>
        </p:sp>
      </p:grpSp>
      <p:pic>
        <p:nvPicPr>
          <p:cNvPr id="12" name="Picture 4" descr="Devil Horns Transparent PNG Images, Free Download - Free Transparent PNG  Logos">
            <a:extLst>
              <a:ext uri="{FF2B5EF4-FFF2-40B4-BE49-F238E27FC236}">
                <a16:creationId xmlns:a16="http://schemas.microsoft.com/office/drawing/2014/main" id="{19728230-03A6-59F6-C44D-45D366BD7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215" y="3776155"/>
            <a:ext cx="1282772" cy="12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7B9AD75-09EA-E204-DB8E-ADC29001723E}"/>
              </a:ext>
            </a:extLst>
          </p:cNvPr>
          <p:cNvGrpSpPr/>
          <p:nvPr/>
        </p:nvGrpSpPr>
        <p:grpSpPr>
          <a:xfrm>
            <a:off x="10021750" y="4425896"/>
            <a:ext cx="914400" cy="914400"/>
            <a:chOff x="2825646" y="4144580"/>
            <a:chExt cx="914400" cy="914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B51FDA-44B8-A626-94DA-47888616ADE2}"/>
                </a:ext>
              </a:extLst>
            </p:cNvPr>
            <p:cNvSpPr/>
            <p:nvPr/>
          </p:nvSpPr>
          <p:spPr>
            <a:xfrm>
              <a:off x="2825646" y="4144580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AF1B7D-39BD-0CEF-898C-131D950063D8}"/>
                </a:ext>
              </a:extLst>
            </p:cNvPr>
            <p:cNvSpPr txBox="1"/>
            <p:nvPr/>
          </p:nvSpPr>
          <p:spPr>
            <a:xfrm>
              <a:off x="3013329" y="4449507"/>
              <a:ext cx="574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AVA</a:t>
              </a:r>
            </a:p>
          </p:txBody>
        </p:sp>
      </p:grpSp>
      <p:pic>
        <p:nvPicPr>
          <p:cNvPr id="17" name="Picture 4" descr="Devil Horns Transparent PNG Images, Free Download - Free Transparent PNG  Logos">
            <a:extLst>
              <a:ext uri="{FF2B5EF4-FFF2-40B4-BE49-F238E27FC236}">
                <a16:creationId xmlns:a16="http://schemas.microsoft.com/office/drawing/2014/main" id="{6EDE3269-63A8-D0A9-339C-F9AC55D3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64" y="3776155"/>
            <a:ext cx="1282772" cy="12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913F99-9810-CEEC-DA36-84591BF119B7}"/>
              </a:ext>
            </a:extLst>
          </p:cNvPr>
          <p:cNvSpPr txBox="1"/>
          <p:nvPr/>
        </p:nvSpPr>
        <p:spPr>
          <a:xfrm>
            <a:off x="81280" y="6364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eprint.iacr.org</a:t>
            </a:r>
            <a:r>
              <a:rPr lang="en-US" dirty="0"/>
              <a:t>/2024/210.pdf</a:t>
            </a:r>
          </a:p>
        </p:txBody>
      </p:sp>
    </p:spTree>
    <p:extLst>
      <p:ext uri="{BB962C8B-B14F-4D97-AF65-F5344CB8AC3E}">
        <p14:creationId xmlns:p14="http://schemas.microsoft.com/office/powerpoint/2010/main" val="1863676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block diagram&#10;&#10;Description automatically generated">
            <a:extLst>
              <a:ext uri="{FF2B5EF4-FFF2-40B4-BE49-F238E27FC236}">
                <a16:creationId xmlns:a16="http://schemas.microsoft.com/office/drawing/2014/main" id="{9D399853-08F1-6E51-FE6C-A55A90123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0"/>
            <a:ext cx="7772400" cy="66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15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mathematical equation&#10;&#10;Description automatically generated with medium confidence">
            <a:extLst>
              <a:ext uri="{FF2B5EF4-FFF2-40B4-BE49-F238E27FC236}">
                <a16:creationId xmlns:a16="http://schemas.microsoft.com/office/drawing/2014/main" id="{9CD775BB-59C4-2696-5977-2DAA68B3F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236" y="1253331"/>
            <a:ext cx="7563528" cy="4351338"/>
          </a:xfrm>
        </p:spPr>
      </p:pic>
    </p:spTree>
    <p:extLst>
      <p:ext uri="{BB962C8B-B14F-4D97-AF65-F5344CB8AC3E}">
        <p14:creationId xmlns:p14="http://schemas.microsoft.com/office/powerpoint/2010/main" val="263611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machine&#10;&#10;Description automatically generated">
            <a:extLst>
              <a:ext uri="{FF2B5EF4-FFF2-40B4-BE49-F238E27FC236}">
                <a16:creationId xmlns:a16="http://schemas.microsoft.com/office/drawing/2014/main" id="{C1A92164-F48F-28AF-01DA-FE6008467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929" y="331189"/>
            <a:ext cx="5540142" cy="6195621"/>
          </a:xfrm>
        </p:spPr>
      </p:pic>
    </p:spTree>
    <p:extLst>
      <p:ext uri="{BB962C8B-B14F-4D97-AF65-F5344CB8AC3E}">
        <p14:creationId xmlns:p14="http://schemas.microsoft.com/office/powerpoint/2010/main" val="3194524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ECC46AAA-2DEF-C1DC-7971-91D5CE0F4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920" y="1253331"/>
            <a:ext cx="5948159" cy="4351338"/>
          </a:xfrm>
        </p:spPr>
      </p:pic>
    </p:spTree>
    <p:extLst>
      <p:ext uri="{BB962C8B-B14F-4D97-AF65-F5344CB8AC3E}">
        <p14:creationId xmlns:p14="http://schemas.microsoft.com/office/powerpoint/2010/main" val="1544564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rogram&#10;&#10;Description automatically generated">
            <a:extLst>
              <a:ext uri="{FF2B5EF4-FFF2-40B4-BE49-F238E27FC236}">
                <a16:creationId xmlns:a16="http://schemas.microsoft.com/office/drawing/2014/main" id="{269A2D7A-8E24-2A02-1A4E-57949578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20" y="1100829"/>
            <a:ext cx="10016159" cy="46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instructions on a computer&#10;&#10;Description automatically generated">
            <a:extLst>
              <a:ext uri="{FF2B5EF4-FFF2-40B4-BE49-F238E27FC236}">
                <a16:creationId xmlns:a16="http://schemas.microsoft.com/office/drawing/2014/main" id="{D906A0DF-2A20-64AC-CFE1-B0FA893CD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90" y="0"/>
            <a:ext cx="6818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7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ED44-92CC-F33F-E058-FCFF0480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in Circuits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E65A766-5020-BB01-76CC-2BF8E2990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687" t="18904" r="-134"/>
          <a:stretch/>
        </p:blipFill>
        <p:spPr>
          <a:xfrm>
            <a:off x="4863548" y="2345635"/>
            <a:ext cx="2464904" cy="3192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C89065-201A-3394-95D5-8B3446DF6CB6}"/>
              </a:ext>
            </a:extLst>
          </p:cNvPr>
          <p:cNvSpPr txBox="1"/>
          <p:nvPr/>
        </p:nvSpPr>
        <p:spPr>
          <a:xfrm>
            <a:off x="5856773" y="1690688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32C10-6E11-B819-1074-E1F65779D10F}"/>
              </a:ext>
            </a:extLst>
          </p:cNvPr>
          <p:cNvSpPr txBox="1"/>
          <p:nvPr/>
        </p:nvSpPr>
        <p:spPr>
          <a:xfrm>
            <a:off x="5854368" y="5276121"/>
            <a:ext cx="401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74EC49-28AA-A89E-AC98-2CDD9BA4A961}"/>
              </a:ext>
            </a:extLst>
          </p:cNvPr>
          <p:cNvCxnSpPr/>
          <p:nvPr/>
        </p:nvCxnSpPr>
        <p:spPr>
          <a:xfrm flipV="1">
            <a:off x="6670623" y="3443990"/>
            <a:ext cx="498423" cy="4984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B0F671-3683-8B0D-56F5-3F57922F4F93}"/>
              </a:ext>
            </a:extLst>
          </p:cNvPr>
          <p:cNvCxnSpPr>
            <a:cxnSpLocks/>
          </p:cNvCxnSpPr>
          <p:nvPr/>
        </p:nvCxnSpPr>
        <p:spPr>
          <a:xfrm flipH="1" flipV="1">
            <a:off x="6675511" y="3443260"/>
            <a:ext cx="498423" cy="4984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3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D0104-619E-0715-6157-9208AA69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private keys problem – authenticated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6221-DFAC-BD2A-C7D8-F641D28BC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Actually, we can’t just run any old </a:t>
            </a:r>
            <a:r>
              <a:rPr lang="el-GR" dirty="0"/>
              <a:t>Π </a:t>
            </a:r>
            <a:endParaRPr lang="en-US" dirty="0"/>
          </a:p>
          <a:p>
            <a:r>
              <a:rPr lang="en-US" dirty="0"/>
              <a:t>Most </a:t>
            </a:r>
            <a:r>
              <a:rPr lang="el-GR" dirty="0"/>
              <a:t>Π</a:t>
            </a:r>
            <a:r>
              <a:rPr lang="en-US" dirty="0"/>
              <a:t>s require secret keys to communicate</a:t>
            </a:r>
          </a:p>
          <a:p>
            <a:r>
              <a:rPr lang="en-US" dirty="0"/>
              <a:t>But that seems to be an artifact and can be plugged out</a:t>
            </a:r>
          </a:p>
          <a:p>
            <a:r>
              <a:rPr lang="en-US" dirty="0"/>
              <a:t>We must transform our </a:t>
            </a:r>
            <a:r>
              <a:rPr lang="el-GR" dirty="0"/>
              <a:t>Π</a:t>
            </a:r>
            <a:r>
              <a:rPr lang="en-US" dirty="0"/>
              <a:t>s so that they don’t use signatures</a:t>
            </a:r>
          </a:p>
          <a:p>
            <a:r>
              <a:rPr lang="en-US" dirty="0"/>
              <a:t>Instead, they use </a:t>
            </a:r>
            <a:r>
              <a:rPr lang="en-US" i="1" dirty="0"/>
              <a:t>authenticated channels</a:t>
            </a:r>
            <a:endParaRPr lang="en-US" dirty="0"/>
          </a:p>
          <a:p>
            <a:r>
              <a:rPr lang="en-US" dirty="0"/>
              <a:t>Send out messages and expect the network to handle the authentication</a:t>
            </a:r>
          </a:p>
          <a:p>
            <a:r>
              <a:rPr lang="en-US" dirty="0"/>
              <a:t>(Draw </a:t>
            </a:r>
            <a:r>
              <a:rPr lang="el-GR" dirty="0"/>
              <a:t>Π</a:t>
            </a:r>
            <a:r>
              <a:rPr lang="en-US" dirty="0"/>
              <a:t> box with holes)</a:t>
            </a:r>
          </a:p>
          <a:p>
            <a:r>
              <a:rPr lang="en-US" dirty="0"/>
              <a:t>These protocols are typically called “information theoretic secure”</a:t>
            </a:r>
          </a:p>
          <a:p>
            <a:r>
              <a:rPr lang="en-US" dirty="0"/>
              <a:t>Examples: IT </a:t>
            </a:r>
            <a:r>
              <a:rPr lang="en-US" dirty="0" err="1"/>
              <a:t>HotStuff</a:t>
            </a:r>
            <a:r>
              <a:rPr lang="en-US" dirty="0"/>
              <a:t>, IT Streamlet (unpublished manuscript)</a:t>
            </a:r>
          </a:p>
          <a:p>
            <a:r>
              <a:rPr lang="en-US" dirty="0"/>
              <a:t>They are also deterministic outside of an initial seed</a:t>
            </a:r>
          </a:p>
        </p:txBody>
      </p:sp>
    </p:spTree>
    <p:extLst>
      <p:ext uri="{BB962C8B-B14F-4D97-AF65-F5344CB8AC3E}">
        <p14:creationId xmlns:p14="http://schemas.microsoft.com/office/powerpoint/2010/main" val="4167899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374B-C457-8061-3A98-62330378D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majority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4027C-2E29-22AF-55A7-07650B190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majority of these parties are secure, so we can look at their ledgers</a:t>
            </a:r>
          </a:p>
          <a:p>
            <a:r>
              <a:rPr lang="en-US" dirty="0"/>
              <a:t>Traverse them transaction-by-transaction</a:t>
            </a:r>
          </a:p>
          <a:p>
            <a:r>
              <a:rPr lang="en-US" dirty="0"/>
              <a:t>If &gt; f believe in a transaction at a position, include it</a:t>
            </a:r>
          </a:p>
        </p:txBody>
      </p:sp>
    </p:spTree>
    <p:extLst>
      <p:ext uri="{BB962C8B-B14F-4D97-AF65-F5344CB8AC3E}">
        <p14:creationId xmlns:p14="http://schemas.microsoft.com/office/powerpoint/2010/main" val="4094926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9537-79EC-5F69-C0C0-B35A7C5E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151F5-7C9C-451D-E9AD-829775E5E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Deterministic protocol</a:t>
            </a:r>
          </a:p>
          <a:p>
            <a:pPr lvl="1"/>
            <a:r>
              <a:rPr lang="en-US" dirty="0"/>
              <a:t>Can use public coins</a:t>
            </a:r>
          </a:p>
          <a:p>
            <a:r>
              <a:rPr lang="en-US" dirty="0"/>
              <a:t>Uses “authenticated channels”</a:t>
            </a:r>
          </a:p>
          <a:p>
            <a:pPr lvl="1"/>
            <a:r>
              <a:rPr lang="en-US" dirty="0"/>
              <a:t>i.e., “information theoretic secure”</a:t>
            </a:r>
          </a:p>
          <a:p>
            <a:pPr lvl="1"/>
            <a:r>
              <a:rPr lang="en-US" dirty="0"/>
              <a:t>e.g., IT </a:t>
            </a:r>
            <a:r>
              <a:rPr lang="en-US" dirty="0" err="1"/>
              <a:t>HotStuff</a:t>
            </a:r>
            <a:r>
              <a:rPr lang="en-US" dirty="0"/>
              <a:t>, IT Streamlet</a:t>
            </a:r>
          </a:p>
        </p:txBody>
      </p:sp>
    </p:spTree>
    <p:extLst>
      <p:ext uri="{BB962C8B-B14F-4D97-AF65-F5344CB8AC3E}">
        <p14:creationId xmlns:p14="http://schemas.microsoft.com/office/powerpoint/2010/main" val="2859950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CEE8-6458-B0C3-13BA-F177F03B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77B7-C63F-A3C1-7E35-A0B469DA8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</a:t>
            </a:r>
          </a:p>
          <a:p>
            <a:r>
              <a:rPr lang="en-US" dirty="0"/>
              <a:t>Live</a:t>
            </a:r>
          </a:p>
          <a:p>
            <a:r>
              <a:rPr lang="en-US" dirty="0"/>
              <a:t>Timely</a:t>
            </a:r>
          </a:p>
          <a:p>
            <a:r>
              <a:rPr lang="en-US" dirty="0"/>
              <a:t>Certifiable</a:t>
            </a:r>
          </a:p>
          <a:p>
            <a:r>
              <a:rPr lang="en-US" dirty="0"/>
              <a:t>Bulletin</a:t>
            </a:r>
          </a:p>
        </p:txBody>
      </p:sp>
    </p:spTree>
    <p:extLst>
      <p:ext uri="{BB962C8B-B14F-4D97-AF65-F5344CB8AC3E}">
        <p14:creationId xmlns:p14="http://schemas.microsoft.com/office/powerpoint/2010/main" val="2595804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0817-2C6A-D84F-24D6-733F0C14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Party–Log analogy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E15C65-A47A-6367-4839-C128B686F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18580"/>
              </p:ext>
            </p:extLst>
          </p:nvPr>
        </p:nvGraphicFramePr>
        <p:xfrm>
          <a:off x="2032000" y="2637918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952183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23026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79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Honest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79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Omission 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Liveness violation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710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Non-deterministic 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Safety violation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Byzantine 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9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 delay </a:t>
                      </a:r>
                      <a:r>
                        <a:rPr lang="el-GR" dirty="0"/>
                        <a:t>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Liveness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615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86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BC7F2-487E-ABD7-A895-45FEC7F2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protocol: An ordering service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A86AF8-54A2-92F9-99A3-F9706620D741}"/>
              </a:ext>
            </a:extLst>
          </p:cNvPr>
          <p:cNvSpPr/>
          <p:nvPr/>
        </p:nvSpPr>
        <p:spPr>
          <a:xfrm>
            <a:off x="2756003" y="3316591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F55728-E0B4-0E4A-0CC2-E20FCBB38B7B}"/>
              </a:ext>
            </a:extLst>
          </p:cNvPr>
          <p:cNvSpPr/>
          <p:nvPr/>
        </p:nvSpPr>
        <p:spPr>
          <a:xfrm>
            <a:off x="2267162" y="3316591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1141A-75DD-D4AA-214F-C58D86D39FE4}"/>
              </a:ext>
            </a:extLst>
          </p:cNvPr>
          <p:cNvSpPr txBox="1"/>
          <p:nvPr/>
        </p:nvSpPr>
        <p:spPr>
          <a:xfrm>
            <a:off x="1978566" y="3324935"/>
            <a:ext cx="27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A4B838-91A3-64AF-5CC6-5282D1A0F85B}"/>
              </a:ext>
            </a:extLst>
          </p:cNvPr>
          <p:cNvSpPr txBox="1"/>
          <p:nvPr/>
        </p:nvSpPr>
        <p:spPr>
          <a:xfrm>
            <a:off x="3180276" y="3312445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}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E3F987-8A82-56F8-8CAD-200D00F6EAF0}"/>
              </a:ext>
            </a:extLst>
          </p:cNvPr>
          <p:cNvCxnSpPr>
            <a:cxnSpLocks/>
          </p:cNvCxnSpPr>
          <p:nvPr/>
        </p:nvCxnSpPr>
        <p:spPr>
          <a:xfrm>
            <a:off x="3552669" y="3509601"/>
            <a:ext cx="16938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8C287E2-644A-071C-D4D4-4F14FBFB3591}"/>
              </a:ext>
            </a:extLst>
          </p:cNvPr>
          <p:cNvSpPr/>
          <p:nvPr/>
        </p:nvSpPr>
        <p:spPr>
          <a:xfrm>
            <a:off x="8512442" y="3343844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65D315-1C1F-1B08-4886-DAB70D082656}"/>
              </a:ext>
            </a:extLst>
          </p:cNvPr>
          <p:cNvSpPr/>
          <p:nvPr/>
        </p:nvSpPr>
        <p:spPr>
          <a:xfrm>
            <a:off x="9001283" y="3343844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7BB680-194D-BD03-E77A-E5C67A327C51}"/>
              </a:ext>
            </a:extLst>
          </p:cNvPr>
          <p:cNvSpPr txBox="1"/>
          <p:nvPr/>
        </p:nvSpPr>
        <p:spPr>
          <a:xfrm>
            <a:off x="8213599" y="3340521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77E060-1388-6812-55A5-9D610745AC85}"/>
              </a:ext>
            </a:extLst>
          </p:cNvPr>
          <p:cNvSpPr txBox="1"/>
          <p:nvPr/>
        </p:nvSpPr>
        <p:spPr>
          <a:xfrm>
            <a:off x="9415309" y="3328031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72FFBD-7089-EFBB-5CC8-7E92A4E070B6}"/>
              </a:ext>
            </a:extLst>
          </p:cNvPr>
          <p:cNvCxnSpPr>
            <a:cxnSpLocks/>
          </p:cNvCxnSpPr>
          <p:nvPr/>
        </p:nvCxnSpPr>
        <p:spPr>
          <a:xfrm>
            <a:off x="6430780" y="3509601"/>
            <a:ext cx="16064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44E2C-6564-712F-8F74-82B75F177974}"/>
              </a:ext>
            </a:extLst>
          </p:cNvPr>
          <p:cNvSpPr/>
          <p:nvPr/>
        </p:nvSpPr>
        <p:spPr>
          <a:xfrm>
            <a:off x="5379322" y="305240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B6FC5-83FF-9DDE-C5F3-AAD89D3B2D6B}"/>
              </a:ext>
            </a:extLst>
          </p:cNvPr>
          <p:cNvSpPr txBox="1"/>
          <p:nvPr/>
        </p:nvSpPr>
        <p:spPr>
          <a:xfrm>
            <a:off x="3687582" y="3057993"/>
            <a:ext cx="143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7BD9EE-4B39-65D6-D728-3A16563D00DF}"/>
              </a:ext>
            </a:extLst>
          </p:cNvPr>
          <p:cNvSpPr txBox="1"/>
          <p:nvPr/>
        </p:nvSpPr>
        <p:spPr>
          <a:xfrm>
            <a:off x="6552506" y="305903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C345F8-6960-B02D-802B-005CDAD46DE8}"/>
              </a:ext>
            </a:extLst>
          </p:cNvPr>
          <p:cNvSpPr txBox="1"/>
          <p:nvPr/>
        </p:nvSpPr>
        <p:spPr>
          <a:xfrm>
            <a:off x="5561657" y="3340521"/>
            <a:ext cx="57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BTC</a:t>
            </a:r>
          </a:p>
        </p:txBody>
      </p:sp>
    </p:spTree>
    <p:extLst>
      <p:ext uri="{BB962C8B-B14F-4D97-AF65-F5344CB8AC3E}">
        <p14:creationId xmlns:p14="http://schemas.microsoft.com/office/powerpoint/2010/main" val="177322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657B-3D74-BC88-CA4F-AEB8356E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0562"/>
          </a:xfrm>
        </p:spPr>
        <p:txBody>
          <a:bodyPr/>
          <a:lstStyle/>
          <a:p>
            <a:r>
              <a:rPr lang="en-US" dirty="0"/>
              <a:t>Log protocol: An ordering service</a:t>
            </a:r>
          </a:p>
        </p:txBody>
      </p:sp>
      <p:pic>
        <p:nvPicPr>
          <p:cNvPr id="8" name="Picture 7" descr="A black stick figure with a white background&#10;&#10;Description automatically generated">
            <a:extLst>
              <a:ext uri="{FF2B5EF4-FFF2-40B4-BE49-F238E27FC236}">
                <a16:creationId xmlns:a16="http://schemas.microsoft.com/office/drawing/2014/main" id="{B8E3BA8B-562C-3E63-B191-888472618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397" y="1671981"/>
            <a:ext cx="629643" cy="1325564"/>
          </a:xfrm>
          <a:prstGeom prst="rect">
            <a:avLst/>
          </a:prstGeom>
        </p:spPr>
      </p:pic>
      <p:pic>
        <p:nvPicPr>
          <p:cNvPr id="9" name="Picture 8" descr="A black stick figure with a white background&#10;&#10;Description automatically generated">
            <a:extLst>
              <a:ext uri="{FF2B5EF4-FFF2-40B4-BE49-F238E27FC236}">
                <a16:creationId xmlns:a16="http://schemas.microsoft.com/office/drawing/2014/main" id="{F11F94D7-B4F1-D367-D8DC-EE95830E6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768" y="3014382"/>
            <a:ext cx="629643" cy="1325564"/>
          </a:xfrm>
          <a:prstGeom prst="rect">
            <a:avLst/>
          </a:prstGeom>
        </p:spPr>
      </p:pic>
      <p:pic>
        <p:nvPicPr>
          <p:cNvPr id="12" name="Picture 11" descr="A black stick figure with a white background&#10;&#10;Description automatically generated">
            <a:extLst>
              <a:ext uri="{FF2B5EF4-FFF2-40B4-BE49-F238E27FC236}">
                <a16:creationId xmlns:a16="http://schemas.microsoft.com/office/drawing/2014/main" id="{C495D672-B844-6AD5-0868-6641CB7CB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561" y="4501934"/>
            <a:ext cx="607459" cy="149184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03DA245-B1F2-6314-A096-A27C7C747B90}"/>
              </a:ext>
            </a:extLst>
          </p:cNvPr>
          <p:cNvSpPr/>
          <p:nvPr/>
        </p:nvSpPr>
        <p:spPr>
          <a:xfrm>
            <a:off x="5299209" y="2010000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29D387-23A6-854E-B3F4-DE5895E39CEA}"/>
              </a:ext>
            </a:extLst>
          </p:cNvPr>
          <p:cNvSpPr txBox="1"/>
          <p:nvPr/>
        </p:nvSpPr>
        <p:spPr>
          <a:xfrm>
            <a:off x="4202834" y="1195417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4DDEC6-36E0-DCFB-545D-62792E4F11F5}"/>
              </a:ext>
            </a:extLst>
          </p:cNvPr>
          <p:cNvSpPr txBox="1"/>
          <p:nvPr/>
        </p:nvSpPr>
        <p:spPr>
          <a:xfrm>
            <a:off x="3367974" y="2054764"/>
            <a:ext cx="87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honest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BDAD6-5503-25F6-ABE9-5CACFD77D00F}"/>
              </a:ext>
            </a:extLst>
          </p:cNvPr>
          <p:cNvSpPr txBox="1"/>
          <p:nvPr/>
        </p:nvSpPr>
        <p:spPr>
          <a:xfrm>
            <a:off x="3339567" y="3422395"/>
            <a:ext cx="87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honest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0D894D-3B18-1745-E6A1-4DBE8EEABB29}"/>
              </a:ext>
            </a:extLst>
          </p:cNvPr>
          <p:cNvSpPr txBox="1"/>
          <p:nvPr/>
        </p:nvSpPr>
        <p:spPr>
          <a:xfrm>
            <a:off x="5788420" y="4260154"/>
            <a:ext cx="11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adversary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E10F78-937B-ED38-8C2C-D3E6879FB318}"/>
              </a:ext>
            </a:extLst>
          </p:cNvPr>
          <p:cNvSpPr/>
          <p:nvPr/>
        </p:nvSpPr>
        <p:spPr>
          <a:xfrm>
            <a:off x="5788050" y="2010000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F89A32-735C-1F40-16E3-31B9323B8007}"/>
              </a:ext>
            </a:extLst>
          </p:cNvPr>
          <p:cNvSpPr/>
          <p:nvPr/>
        </p:nvSpPr>
        <p:spPr>
          <a:xfrm>
            <a:off x="5771524" y="3384140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48B40D-B653-78BB-3913-994A2C49ECE5}"/>
              </a:ext>
            </a:extLst>
          </p:cNvPr>
          <p:cNvSpPr/>
          <p:nvPr/>
        </p:nvSpPr>
        <p:spPr>
          <a:xfrm>
            <a:off x="5282683" y="3384140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C12972-882E-9FFC-19AE-76498CE3EBEA}"/>
              </a:ext>
            </a:extLst>
          </p:cNvPr>
          <p:cNvSpPr txBox="1"/>
          <p:nvPr/>
        </p:nvSpPr>
        <p:spPr>
          <a:xfrm>
            <a:off x="5156788" y="154418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mempool</a:t>
            </a:r>
            <a:r>
              <a:rPr lang="en-US" dirty="0"/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D8948D-A20C-44E5-6638-13D574C211BD}"/>
              </a:ext>
            </a:extLst>
          </p:cNvPr>
          <p:cNvSpPr txBox="1"/>
          <p:nvPr/>
        </p:nvSpPr>
        <p:spPr>
          <a:xfrm>
            <a:off x="5038864" y="2424096"/>
            <a:ext cx="1432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locally</a:t>
            </a:r>
          </a:p>
          <a:p>
            <a:pPr algn="ctr"/>
            <a:r>
              <a:rPr lang="en-US" dirty="0"/>
              <a:t>ordered</a:t>
            </a:r>
          </a:p>
          <a:p>
            <a:pPr algn="ctr"/>
            <a:r>
              <a:rPr lang="en-US" dirty="0"/>
              <a:t>transactions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415A6-AE20-D6CD-17E2-B95DC7C576D8}"/>
              </a:ext>
            </a:extLst>
          </p:cNvPr>
          <p:cNvSpPr txBox="1"/>
          <p:nvPr/>
        </p:nvSpPr>
        <p:spPr>
          <a:xfrm>
            <a:off x="5008113" y="2004623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19A200-2A5D-435C-EB3E-CDA2B37477F1}"/>
              </a:ext>
            </a:extLst>
          </p:cNvPr>
          <p:cNvSpPr txBox="1"/>
          <p:nvPr/>
        </p:nvSpPr>
        <p:spPr>
          <a:xfrm>
            <a:off x="6209823" y="1992133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1A77A5-31D4-C82D-6E29-040A7795FBC7}"/>
              </a:ext>
            </a:extLst>
          </p:cNvPr>
          <p:cNvSpPr txBox="1"/>
          <p:nvPr/>
        </p:nvSpPr>
        <p:spPr>
          <a:xfrm>
            <a:off x="4994087" y="339248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35971-A06F-B209-97B5-4CF337182299}"/>
              </a:ext>
            </a:extLst>
          </p:cNvPr>
          <p:cNvSpPr txBox="1"/>
          <p:nvPr/>
        </p:nvSpPr>
        <p:spPr>
          <a:xfrm>
            <a:off x="6195797" y="3379994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0571F1D-3CB7-C997-13A4-F98C3053006E}"/>
              </a:ext>
            </a:extLst>
          </p:cNvPr>
          <p:cNvSpPr/>
          <p:nvPr/>
        </p:nvSpPr>
        <p:spPr>
          <a:xfrm>
            <a:off x="9604862" y="2009541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8D5ABAA-D3F1-7B07-D59D-DFEB1074A9A5}"/>
              </a:ext>
            </a:extLst>
          </p:cNvPr>
          <p:cNvSpPr/>
          <p:nvPr/>
        </p:nvSpPr>
        <p:spPr>
          <a:xfrm>
            <a:off x="10093703" y="2009541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1A950B-DEF4-B36D-79CC-C7C3FAC7D14A}"/>
              </a:ext>
            </a:extLst>
          </p:cNvPr>
          <p:cNvSpPr txBox="1"/>
          <p:nvPr/>
        </p:nvSpPr>
        <p:spPr>
          <a:xfrm>
            <a:off x="9306019" y="2006218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0097A6-5CA0-B150-D35D-09EB9DA16454}"/>
              </a:ext>
            </a:extLst>
          </p:cNvPr>
          <p:cNvSpPr txBox="1"/>
          <p:nvPr/>
        </p:nvSpPr>
        <p:spPr>
          <a:xfrm>
            <a:off x="10507729" y="1993728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A425171-AB37-B3C8-4475-FBFC2005DB9A}"/>
              </a:ext>
            </a:extLst>
          </p:cNvPr>
          <p:cNvSpPr/>
          <p:nvPr/>
        </p:nvSpPr>
        <p:spPr>
          <a:xfrm>
            <a:off x="9629144" y="3405503"/>
            <a:ext cx="359764" cy="35976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D4F217-DCA2-7004-D625-64317FA081A8}"/>
              </a:ext>
            </a:extLst>
          </p:cNvPr>
          <p:cNvSpPr/>
          <p:nvPr/>
        </p:nvSpPr>
        <p:spPr>
          <a:xfrm>
            <a:off x="10117985" y="3405503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A14670-30B8-11A4-B816-9D1AB3F91DC2}"/>
              </a:ext>
            </a:extLst>
          </p:cNvPr>
          <p:cNvSpPr txBox="1"/>
          <p:nvPr/>
        </p:nvSpPr>
        <p:spPr>
          <a:xfrm>
            <a:off x="9330301" y="3402180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E39B435-D21F-F5CA-7F9D-543A956181F3}"/>
              </a:ext>
            </a:extLst>
          </p:cNvPr>
          <p:cNvSpPr txBox="1"/>
          <p:nvPr/>
        </p:nvSpPr>
        <p:spPr>
          <a:xfrm>
            <a:off x="10532011" y="3389690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]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56866F-5BC2-A9CC-47C5-3235F20558AF}"/>
              </a:ext>
            </a:extLst>
          </p:cNvPr>
          <p:cNvSpPr txBox="1"/>
          <p:nvPr/>
        </p:nvSpPr>
        <p:spPr>
          <a:xfrm>
            <a:off x="10368605" y="2456025"/>
            <a:ext cx="1432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globally</a:t>
            </a:r>
          </a:p>
          <a:p>
            <a:r>
              <a:rPr lang="en-US" dirty="0"/>
              <a:t>ordered</a:t>
            </a:r>
          </a:p>
          <a:p>
            <a:r>
              <a:rPr lang="en-US" dirty="0"/>
              <a:t>transactions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FB1920-E009-696A-4369-9F7B2BE65ED7}"/>
              </a:ext>
            </a:extLst>
          </p:cNvPr>
          <p:cNvSpPr txBox="1"/>
          <p:nvPr/>
        </p:nvSpPr>
        <p:spPr>
          <a:xfrm>
            <a:off x="9196172" y="2736656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safety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3E268BF-041C-DB12-193E-73E62D6CBE98}"/>
              </a:ext>
            </a:extLst>
          </p:cNvPr>
          <p:cNvCxnSpPr/>
          <p:nvPr/>
        </p:nvCxnSpPr>
        <p:spPr>
          <a:xfrm flipV="1">
            <a:off x="10093703" y="2445691"/>
            <a:ext cx="0" cy="9439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3AFDFC-C1F9-A871-51FE-A9B51046F910}"/>
              </a:ext>
            </a:extLst>
          </p:cNvPr>
          <p:cNvSpPr/>
          <p:nvPr/>
        </p:nvSpPr>
        <p:spPr>
          <a:xfrm>
            <a:off x="6903610" y="1295687"/>
            <a:ext cx="1670619" cy="48633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7D713-8B1E-3654-B995-E3859FF95705}"/>
              </a:ext>
            </a:extLst>
          </p:cNvPr>
          <p:cNvSpPr txBox="1"/>
          <p:nvPr/>
        </p:nvSpPr>
        <p:spPr>
          <a:xfrm>
            <a:off x="6872431" y="1302649"/>
            <a:ext cx="173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Bitcoin network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66DC101-F1DD-5DA4-36C2-50BBFEAC41CD}"/>
              </a:ext>
            </a:extLst>
          </p:cNvPr>
          <p:cNvCxnSpPr>
            <a:cxnSpLocks/>
          </p:cNvCxnSpPr>
          <p:nvPr/>
        </p:nvCxnSpPr>
        <p:spPr>
          <a:xfrm>
            <a:off x="6523873" y="2198457"/>
            <a:ext cx="27049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2167D87-497D-9383-B116-E4FFCAA67688}"/>
              </a:ext>
            </a:extLst>
          </p:cNvPr>
          <p:cNvCxnSpPr>
            <a:cxnSpLocks/>
          </p:cNvCxnSpPr>
          <p:nvPr/>
        </p:nvCxnSpPr>
        <p:spPr>
          <a:xfrm>
            <a:off x="6484393" y="3588956"/>
            <a:ext cx="27444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4356C-AA46-7A6F-C0E6-675178E0921C}"/>
              </a:ext>
            </a:extLst>
          </p:cNvPr>
          <p:cNvSpPr/>
          <p:nvPr/>
        </p:nvSpPr>
        <p:spPr>
          <a:xfrm>
            <a:off x="7373589" y="1824274"/>
            <a:ext cx="718092" cy="72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BTC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D04E09-3E65-F8D1-5D08-363785D9AC3E}"/>
              </a:ext>
            </a:extLst>
          </p:cNvPr>
          <p:cNvSpPr/>
          <p:nvPr/>
        </p:nvSpPr>
        <p:spPr>
          <a:xfrm>
            <a:off x="7373589" y="3249969"/>
            <a:ext cx="718092" cy="72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BTC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3ECAA0-64DB-2793-FA42-90EA26FBB2F0}"/>
              </a:ext>
            </a:extLst>
          </p:cNvPr>
          <p:cNvSpPr/>
          <p:nvPr/>
        </p:nvSpPr>
        <p:spPr>
          <a:xfrm>
            <a:off x="7373589" y="4813859"/>
            <a:ext cx="718092" cy="72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DD69AA8D-9B28-04A1-4947-D28C7A3DECED}"/>
              </a:ext>
            </a:extLst>
          </p:cNvPr>
          <p:cNvCxnSpPr>
            <a:stCxn id="21" idx="4"/>
            <a:endCxn id="41" idx="4"/>
          </p:cNvCxnSpPr>
          <p:nvPr/>
        </p:nvCxnSpPr>
        <p:spPr>
          <a:xfrm rot="16200000" flipH="1">
            <a:off x="7869535" y="1336934"/>
            <a:ext cx="21363" cy="4835302"/>
          </a:xfrm>
          <a:prstGeom prst="bentConnector3">
            <a:avLst>
              <a:gd name="adj1" fmla="val 12113505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87A2D23-7A77-41CF-74CB-F9F77D550F57}"/>
              </a:ext>
            </a:extLst>
          </p:cNvPr>
          <p:cNvSpPr txBox="1"/>
          <p:nvPr/>
        </p:nvSpPr>
        <p:spPr>
          <a:xfrm>
            <a:off x="7341892" y="6399899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liveness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159BF9-5D0F-9B90-6CF0-1310F482662F}"/>
              </a:ext>
            </a:extLst>
          </p:cNvPr>
          <p:cNvSpPr txBox="1"/>
          <p:nvPr/>
        </p:nvSpPr>
        <p:spPr>
          <a:xfrm>
            <a:off x="6845722" y="1313649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Streamlet network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7DA1975-2F6C-D918-157A-C4074633EE4E}"/>
              </a:ext>
            </a:extLst>
          </p:cNvPr>
          <p:cNvSpPr/>
          <p:nvPr/>
        </p:nvSpPr>
        <p:spPr>
          <a:xfrm>
            <a:off x="7373359" y="1824274"/>
            <a:ext cx="718092" cy="72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BC8CB39-C20F-EA9A-B04E-101F3BFA7B41}"/>
              </a:ext>
            </a:extLst>
          </p:cNvPr>
          <p:cNvSpPr/>
          <p:nvPr/>
        </p:nvSpPr>
        <p:spPr>
          <a:xfrm>
            <a:off x="7373359" y="3249969"/>
            <a:ext cx="718092" cy="7273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56F9AA6-2EED-5581-0A00-D58E9BE99E4A}"/>
              </a:ext>
            </a:extLst>
          </p:cNvPr>
          <p:cNvCxnSpPr/>
          <p:nvPr/>
        </p:nvCxnSpPr>
        <p:spPr>
          <a:xfrm>
            <a:off x="7729979" y="2551668"/>
            <a:ext cx="0" cy="69830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16A61BE-771A-8FC0-EBA3-C62D556186C1}"/>
              </a:ext>
            </a:extLst>
          </p:cNvPr>
          <p:cNvCxnSpPr>
            <a:cxnSpLocks/>
            <a:stCxn id="60" idx="2"/>
            <a:endCxn id="50" idx="0"/>
          </p:cNvCxnSpPr>
          <p:nvPr/>
        </p:nvCxnSpPr>
        <p:spPr>
          <a:xfrm>
            <a:off x="7732405" y="3977363"/>
            <a:ext cx="230" cy="83649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B407F4E1-8C3B-DBE8-A2E7-2A0B26A454C9}"/>
              </a:ext>
            </a:extLst>
          </p:cNvPr>
          <p:cNvSpPr txBox="1"/>
          <p:nvPr/>
        </p:nvSpPr>
        <p:spPr>
          <a:xfrm rot="1617978">
            <a:off x="7694673" y="2730910"/>
            <a:ext cx="98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35681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4" grpId="0"/>
      <p:bldP spid="58" grpId="0"/>
      <p:bldP spid="59" grpId="0" animBg="1"/>
      <p:bldP spid="60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2D9B7FE-AC49-9C63-B15C-F80F5D122DAD}"/>
              </a:ext>
            </a:extLst>
          </p:cNvPr>
          <p:cNvCxnSpPr>
            <a:cxnSpLocks/>
          </p:cNvCxnSpPr>
          <p:nvPr/>
        </p:nvCxnSpPr>
        <p:spPr>
          <a:xfrm>
            <a:off x="5846164" y="1686394"/>
            <a:ext cx="0" cy="13210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031E28-F41D-04AD-A4F0-31F727832199}"/>
              </a:ext>
            </a:extLst>
          </p:cNvPr>
          <p:cNvCxnSpPr>
            <a:cxnSpLocks/>
          </p:cNvCxnSpPr>
          <p:nvPr/>
        </p:nvCxnSpPr>
        <p:spPr>
          <a:xfrm>
            <a:off x="5846164" y="3966801"/>
            <a:ext cx="0" cy="927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7BE3EBC-7A3E-8A48-01DA-B184CE0925F3}"/>
              </a:ext>
            </a:extLst>
          </p:cNvPr>
          <p:cNvSpPr/>
          <p:nvPr/>
        </p:nvSpPr>
        <p:spPr>
          <a:xfrm>
            <a:off x="5379322" y="305240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81872D-E4C6-1475-752C-114DE1B7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Reliability in Logs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F66EFE-0206-13EE-CFC4-CC727E5950A6}"/>
              </a:ext>
            </a:extLst>
          </p:cNvPr>
          <p:cNvCxnSpPr/>
          <p:nvPr/>
        </p:nvCxnSpPr>
        <p:spPr>
          <a:xfrm flipV="1">
            <a:off x="5607285" y="3261119"/>
            <a:ext cx="498423" cy="4984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B5C25D-8195-F6D8-077C-3F3A73E7EBD1}"/>
              </a:ext>
            </a:extLst>
          </p:cNvPr>
          <p:cNvCxnSpPr>
            <a:cxnSpLocks/>
          </p:cNvCxnSpPr>
          <p:nvPr/>
        </p:nvCxnSpPr>
        <p:spPr>
          <a:xfrm flipH="1" flipV="1">
            <a:off x="5612173" y="3260389"/>
            <a:ext cx="498423" cy="4984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76A2AC8-5C74-635F-E2EB-DB6E26CD5D4F}"/>
              </a:ext>
            </a:extLst>
          </p:cNvPr>
          <p:cNvSpPr txBox="1"/>
          <p:nvPr/>
        </p:nvSpPr>
        <p:spPr>
          <a:xfrm>
            <a:off x="5972029" y="2124913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BE14D-42C3-0308-B1FE-99BB5B812E2F}"/>
              </a:ext>
            </a:extLst>
          </p:cNvPr>
          <p:cNvSpPr txBox="1"/>
          <p:nvPr/>
        </p:nvSpPr>
        <p:spPr>
          <a:xfrm>
            <a:off x="6034488" y="44059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B08AC6-CA8E-400C-2C28-4F2A40158502}"/>
              </a:ext>
            </a:extLst>
          </p:cNvPr>
          <p:cNvSpPr/>
          <p:nvPr/>
        </p:nvSpPr>
        <p:spPr>
          <a:xfrm>
            <a:off x="5666282" y="1146383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2D9B7FE-AC49-9C63-B15C-F80F5D122DAD}"/>
              </a:ext>
            </a:extLst>
          </p:cNvPr>
          <p:cNvCxnSpPr>
            <a:cxnSpLocks/>
          </p:cNvCxnSpPr>
          <p:nvPr/>
        </p:nvCxnSpPr>
        <p:spPr>
          <a:xfrm>
            <a:off x="5846164" y="1484026"/>
            <a:ext cx="0" cy="152340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031E28-F41D-04AD-A4F0-31F727832199}"/>
              </a:ext>
            </a:extLst>
          </p:cNvPr>
          <p:cNvCxnSpPr>
            <a:cxnSpLocks/>
          </p:cNvCxnSpPr>
          <p:nvPr/>
        </p:nvCxnSpPr>
        <p:spPr>
          <a:xfrm>
            <a:off x="5846164" y="3966801"/>
            <a:ext cx="0" cy="162453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7BE3EBC-7A3E-8A48-01DA-B184CE0925F3}"/>
              </a:ext>
            </a:extLst>
          </p:cNvPr>
          <p:cNvSpPr/>
          <p:nvPr/>
        </p:nvSpPr>
        <p:spPr>
          <a:xfrm>
            <a:off x="6701181" y="305240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81872D-E4C6-1475-752C-114DE1B7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Reliability in Logs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F66EFE-0206-13EE-CFC4-CC727E5950A6}"/>
              </a:ext>
            </a:extLst>
          </p:cNvPr>
          <p:cNvCxnSpPr>
            <a:cxnSpLocks/>
          </p:cNvCxnSpPr>
          <p:nvPr/>
        </p:nvCxnSpPr>
        <p:spPr>
          <a:xfrm flipV="1">
            <a:off x="6929144" y="3207895"/>
            <a:ext cx="551647" cy="5516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B5C25D-8195-F6D8-077C-3F3A73E7EBD1}"/>
              </a:ext>
            </a:extLst>
          </p:cNvPr>
          <p:cNvCxnSpPr>
            <a:cxnSpLocks/>
          </p:cNvCxnSpPr>
          <p:nvPr/>
        </p:nvCxnSpPr>
        <p:spPr>
          <a:xfrm flipH="1" flipV="1">
            <a:off x="6934032" y="3260389"/>
            <a:ext cx="498423" cy="4984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E0265B7-840E-A073-591B-5030F98F14AD}"/>
              </a:ext>
            </a:extLst>
          </p:cNvPr>
          <p:cNvSpPr/>
          <p:nvPr/>
        </p:nvSpPr>
        <p:spPr>
          <a:xfrm>
            <a:off x="4067046" y="30336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C42A5-CAE1-C81F-FBAF-F1CC983DED1E}"/>
              </a:ext>
            </a:extLst>
          </p:cNvPr>
          <p:cNvSpPr/>
          <p:nvPr/>
        </p:nvSpPr>
        <p:spPr>
          <a:xfrm>
            <a:off x="5388964" y="30355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F73D19-339E-7424-1596-1F0366E1FB63}"/>
              </a:ext>
            </a:extLst>
          </p:cNvPr>
          <p:cNvCxnSpPr>
            <a:cxnSpLocks/>
          </p:cNvCxnSpPr>
          <p:nvPr/>
        </p:nvCxnSpPr>
        <p:spPr>
          <a:xfrm>
            <a:off x="4496764" y="2346912"/>
            <a:ext cx="0" cy="70548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EEAE2B-036A-E6C6-4889-8113A756130B}"/>
              </a:ext>
            </a:extLst>
          </p:cNvPr>
          <p:cNvCxnSpPr>
            <a:cxnSpLocks/>
          </p:cNvCxnSpPr>
          <p:nvPr/>
        </p:nvCxnSpPr>
        <p:spPr>
          <a:xfrm>
            <a:off x="7183243" y="2346912"/>
            <a:ext cx="0" cy="70548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36B3BD-3B66-391D-0383-8894F389FEB3}"/>
              </a:ext>
            </a:extLst>
          </p:cNvPr>
          <p:cNvCxnSpPr>
            <a:cxnSpLocks/>
          </p:cNvCxnSpPr>
          <p:nvPr/>
        </p:nvCxnSpPr>
        <p:spPr>
          <a:xfrm>
            <a:off x="4498977" y="3966801"/>
            <a:ext cx="0" cy="70548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6F4E04-D0D8-208E-6266-F1562F85FC49}"/>
              </a:ext>
            </a:extLst>
          </p:cNvPr>
          <p:cNvCxnSpPr>
            <a:cxnSpLocks/>
          </p:cNvCxnSpPr>
          <p:nvPr/>
        </p:nvCxnSpPr>
        <p:spPr>
          <a:xfrm>
            <a:off x="7183243" y="3966801"/>
            <a:ext cx="0" cy="70548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3012CF-E5D0-7DEB-56F1-EE4525DD1E33}"/>
              </a:ext>
            </a:extLst>
          </p:cNvPr>
          <p:cNvCxnSpPr/>
          <p:nvPr/>
        </p:nvCxnSpPr>
        <p:spPr>
          <a:xfrm>
            <a:off x="4496764" y="2346912"/>
            <a:ext cx="2661617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E648E5-C084-78DE-9075-EB4EDEF617A4}"/>
              </a:ext>
            </a:extLst>
          </p:cNvPr>
          <p:cNvCxnSpPr/>
          <p:nvPr/>
        </p:nvCxnSpPr>
        <p:spPr>
          <a:xfrm>
            <a:off x="4515355" y="4672290"/>
            <a:ext cx="2661617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1324702-E8BC-F428-FD98-CCB8731AE496}"/>
              </a:ext>
            </a:extLst>
          </p:cNvPr>
          <p:cNvSpPr txBox="1"/>
          <p:nvPr/>
        </p:nvSpPr>
        <p:spPr>
          <a:xfrm>
            <a:off x="5972029" y="166022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0D2222-DC7B-3761-298F-170CE14FB53D}"/>
              </a:ext>
            </a:extLst>
          </p:cNvPr>
          <p:cNvSpPr txBox="1"/>
          <p:nvPr/>
        </p:nvSpPr>
        <p:spPr>
          <a:xfrm>
            <a:off x="5719698" y="56201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10E072-8016-D92E-80C9-E175D8C1C51B}"/>
              </a:ext>
            </a:extLst>
          </p:cNvPr>
          <p:cNvSpPr txBox="1"/>
          <p:nvPr/>
        </p:nvSpPr>
        <p:spPr>
          <a:xfrm>
            <a:off x="4085770" y="256212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22C991-B567-E06F-00F1-3508B5F40FD8}"/>
              </a:ext>
            </a:extLst>
          </p:cNvPr>
          <p:cNvSpPr txBox="1"/>
          <p:nvPr/>
        </p:nvSpPr>
        <p:spPr>
          <a:xfrm>
            <a:off x="5452373" y="256462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A97AC-8828-6496-D269-392CC76A925C}"/>
              </a:ext>
            </a:extLst>
          </p:cNvPr>
          <p:cNvSpPr txBox="1"/>
          <p:nvPr/>
        </p:nvSpPr>
        <p:spPr>
          <a:xfrm>
            <a:off x="6816476" y="256462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CE81B6-184E-CF30-E2B0-384D94DB37E1}"/>
              </a:ext>
            </a:extLst>
          </p:cNvPr>
          <p:cNvSpPr txBox="1"/>
          <p:nvPr/>
        </p:nvSpPr>
        <p:spPr>
          <a:xfrm>
            <a:off x="4117029" y="4134879"/>
            <a:ext cx="30008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5B6663-910D-E4C1-6B5C-F02A3605F942}"/>
              </a:ext>
            </a:extLst>
          </p:cNvPr>
          <p:cNvSpPr txBox="1"/>
          <p:nvPr/>
        </p:nvSpPr>
        <p:spPr>
          <a:xfrm>
            <a:off x="5501485" y="4174171"/>
            <a:ext cx="30008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E44623-1056-D059-A174-CD924F26AA66}"/>
              </a:ext>
            </a:extLst>
          </p:cNvPr>
          <p:cNvSpPr txBox="1"/>
          <p:nvPr/>
        </p:nvSpPr>
        <p:spPr>
          <a:xfrm>
            <a:off x="6832294" y="4174171"/>
            <a:ext cx="30008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DCADFC-2B97-46A5-EC21-A1262A491CCD}"/>
              </a:ext>
            </a:extLst>
          </p:cNvPr>
          <p:cNvSpPr/>
          <p:nvPr/>
        </p:nvSpPr>
        <p:spPr>
          <a:xfrm>
            <a:off x="5666281" y="985907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DBA937-6D9B-7B7B-CB3A-E31CCC650F16}"/>
              </a:ext>
            </a:extLst>
          </p:cNvPr>
          <p:cNvSpPr txBox="1"/>
          <p:nvPr/>
        </p:nvSpPr>
        <p:spPr>
          <a:xfrm>
            <a:off x="4212544" y="3340521"/>
            <a:ext cx="57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BTC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D0835A-6180-3368-371D-9EEF7658BDE4}"/>
              </a:ext>
            </a:extLst>
          </p:cNvPr>
          <p:cNvSpPr txBox="1"/>
          <p:nvPr/>
        </p:nvSpPr>
        <p:spPr>
          <a:xfrm>
            <a:off x="5576647" y="334052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ETH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D3D163-9F0F-10D8-41EC-1BCC6C115522}"/>
              </a:ext>
            </a:extLst>
          </p:cNvPr>
          <p:cNvSpPr txBox="1"/>
          <p:nvPr/>
        </p:nvSpPr>
        <p:spPr>
          <a:xfrm>
            <a:off x="6880788" y="3340521"/>
            <a:ext cx="57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AVA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A58E302-CE38-EFF5-8BE2-7BCBB42FD397}"/>
              </a:ext>
            </a:extLst>
          </p:cNvPr>
          <p:cNvSpPr/>
          <p:nvPr/>
        </p:nvSpPr>
        <p:spPr>
          <a:xfrm>
            <a:off x="5501485" y="4302177"/>
            <a:ext cx="833085" cy="868233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8A3BC5-0CF1-799F-E489-27137B11F597}"/>
              </a:ext>
            </a:extLst>
          </p:cNvPr>
          <p:cNvSpPr txBox="1"/>
          <p:nvPr/>
        </p:nvSpPr>
        <p:spPr>
          <a:xfrm>
            <a:off x="6529067" y="5237273"/>
            <a:ext cx="355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how do we compose these logs?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D610857-ADF2-DC32-746C-E5FC06F7E611}"/>
              </a:ext>
            </a:extLst>
          </p:cNvPr>
          <p:cNvCxnSpPr>
            <a:endCxn id="35" idx="5"/>
          </p:cNvCxnSpPr>
          <p:nvPr/>
        </p:nvCxnSpPr>
        <p:spPr>
          <a:xfrm flipH="1" flipV="1">
            <a:off x="6212568" y="5043260"/>
            <a:ext cx="316499" cy="194013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9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293B217-A746-92F6-859D-E22D127E2319}"/>
              </a:ext>
            </a:extLst>
          </p:cNvPr>
          <p:cNvSpPr/>
          <p:nvPr/>
        </p:nvSpPr>
        <p:spPr>
          <a:xfrm>
            <a:off x="6619574" y="2798713"/>
            <a:ext cx="3890078" cy="2707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7B2C4E-F6CA-6248-93BF-8E971EE8CDDB}"/>
              </a:ext>
            </a:extLst>
          </p:cNvPr>
          <p:cNvSpPr/>
          <p:nvPr/>
        </p:nvSpPr>
        <p:spPr>
          <a:xfrm>
            <a:off x="1326499" y="2798713"/>
            <a:ext cx="3890078" cy="2707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95B05-89B2-BCCD-F01C-858127C1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setting: The compositor ledger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5EEBA1B-60CC-5E45-99AC-83B0DA98BA68}"/>
              </a:ext>
            </a:extLst>
          </p:cNvPr>
          <p:cNvCxnSpPr>
            <a:cxnSpLocks/>
          </p:cNvCxnSpPr>
          <p:nvPr/>
        </p:nvCxnSpPr>
        <p:spPr>
          <a:xfrm>
            <a:off x="1638092" y="2249987"/>
            <a:ext cx="0" cy="5487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DBB72B3-EC90-0225-70CB-543E22237B23}"/>
              </a:ext>
            </a:extLst>
          </p:cNvPr>
          <p:cNvSpPr/>
          <p:nvPr/>
        </p:nvSpPr>
        <p:spPr>
          <a:xfrm>
            <a:off x="4137863" y="47206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F5A606-B68B-21DF-BE3E-065CEAF81BF1}"/>
              </a:ext>
            </a:extLst>
          </p:cNvPr>
          <p:cNvSpPr/>
          <p:nvPr/>
        </p:nvSpPr>
        <p:spPr>
          <a:xfrm>
            <a:off x="1503728" y="470197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C883FA-8D38-BE3C-7B27-8B5C1263AAFE}"/>
              </a:ext>
            </a:extLst>
          </p:cNvPr>
          <p:cNvSpPr/>
          <p:nvPr/>
        </p:nvSpPr>
        <p:spPr>
          <a:xfrm>
            <a:off x="2825646" y="470387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77D5D2-0D07-5610-E801-7A51EC763247}"/>
              </a:ext>
            </a:extLst>
          </p:cNvPr>
          <p:cNvSpPr txBox="1"/>
          <p:nvPr/>
        </p:nvSpPr>
        <p:spPr>
          <a:xfrm>
            <a:off x="1681594" y="5008806"/>
            <a:ext cx="57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BTC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492D71-7F38-4CE7-9BE6-C93F77C1AB78}"/>
              </a:ext>
            </a:extLst>
          </p:cNvPr>
          <p:cNvSpPr txBox="1"/>
          <p:nvPr/>
        </p:nvSpPr>
        <p:spPr>
          <a:xfrm>
            <a:off x="3013329" y="500880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5814D8-CE3F-F9F2-DE5C-1875BABD25F5}"/>
              </a:ext>
            </a:extLst>
          </p:cNvPr>
          <p:cNvSpPr txBox="1"/>
          <p:nvPr/>
        </p:nvSpPr>
        <p:spPr>
          <a:xfrm>
            <a:off x="4317470" y="5008806"/>
            <a:ext cx="57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AVA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39F77C-D8E7-0258-5DF0-6924436DDCBB}"/>
              </a:ext>
            </a:extLst>
          </p:cNvPr>
          <p:cNvSpPr txBox="1"/>
          <p:nvPr/>
        </p:nvSpPr>
        <p:spPr>
          <a:xfrm>
            <a:off x="4810914" y="292660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DDA1E5-6288-64A5-B9B0-D1919F9A8860}"/>
              </a:ext>
            </a:extLst>
          </p:cNvPr>
          <p:cNvCxnSpPr>
            <a:cxnSpLocks/>
          </p:cNvCxnSpPr>
          <p:nvPr/>
        </p:nvCxnSpPr>
        <p:spPr>
          <a:xfrm>
            <a:off x="6931167" y="2562713"/>
            <a:ext cx="0" cy="2360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34C971-C537-FF31-14E7-49C68F9F54D9}"/>
              </a:ext>
            </a:extLst>
          </p:cNvPr>
          <p:cNvCxnSpPr>
            <a:cxnSpLocks/>
          </p:cNvCxnSpPr>
          <p:nvPr/>
        </p:nvCxnSpPr>
        <p:spPr>
          <a:xfrm flipV="1">
            <a:off x="9970006" y="2096884"/>
            <a:ext cx="0" cy="69168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2746493-B86D-E586-E36C-4DA1923335D6}"/>
              </a:ext>
            </a:extLst>
          </p:cNvPr>
          <p:cNvSpPr/>
          <p:nvPr/>
        </p:nvSpPr>
        <p:spPr>
          <a:xfrm>
            <a:off x="9430938" y="47206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7DC3A8-D5AF-E838-004D-FB44763C435B}"/>
              </a:ext>
            </a:extLst>
          </p:cNvPr>
          <p:cNvSpPr/>
          <p:nvPr/>
        </p:nvSpPr>
        <p:spPr>
          <a:xfrm>
            <a:off x="6796803" y="470197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1B0D34-B789-1615-427F-853D0BE35C7F}"/>
              </a:ext>
            </a:extLst>
          </p:cNvPr>
          <p:cNvSpPr/>
          <p:nvPr/>
        </p:nvSpPr>
        <p:spPr>
          <a:xfrm>
            <a:off x="8118721" y="470387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0C397D-60F9-2176-5B26-C44E53D24C4D}"/>
              </a:ext>
            </a:extLst>
          </p:cNvPr>
          <p:cNvSpPr txBox="1"/>
          <p:nvPr/>
        </p:nvSpPr>
        <p:spPr>
          <a:xfrm>
            <a:off x="9144184" y="1634695"/>
            <a:ext cx="67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 =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229AC1-D9CA-8811-BB7D-02B3DB877DB8}"/>
              </a:ext>
            </a:extLst>
          </p:cNvPr>
          <p:cNvSpPr txBox="1"/>
          <p:nvPr/>
        </p:nvSpPr>
        <p:spPr>
          <a:xfrm>
            <a:off x="6974669" y="5008806"/>
            <a:ext cx="57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BTC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8C50BF-8FBE-C8D3-3C6F-F8AD390F1FEE}"/>
              </a:ext>
            </a:extLst>
          </p:cNvPr>
          <p:cNvSpPr txBox="1"/>
          <p:nvPr/>
        </p:nvSpPr>
        <p:spPr>
          <a:xfrm>
            <a:off x="8306404" y="500880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ETH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D75A03-E7BD-10C9-704A-B83C79959032}"/>
              </a:ext>
            </a:extLst>
          </p:cNvPr>
          <p:cNvSpPr txBox="1"/>
          <p:nvPr/>
        </p:nvSpPr>
        <p:spPr>
          <a:xfrm>
            <a:off x="9610545" y="5008806"/>
            <a:ext cx="57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AVA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1A81F8-3198-1ED8-E3EE-CE974B913899}"/>
              </a:ext>
            </a:extLst>
          </p:cNvPr>
          <p:cNvSpPr txBox="1"/>
          <p:nvPr/>
        </p:nvSpPr>
        <p:spPr>
          <a:xfrm>
            <a:off x="10103989" y="292660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5635AF-037C-C74B-F816-BFBC7644C54A}"/>
              </a:ext>
            </a:extLst>
          </p:cNvPr>
          <p:cNvSpPr txBox="1"/>
          <p:nvPr/>
        </p:nvSpPr>
        <p:spPr>
          <a:xfrm>
            <a:off x="10018093" y="6185395"/>
            <a:ext cx="252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…and more </a:t>
            </a:r>
            <a:r>
              <a:rPr lang="el-GR" dirty="0"/>
              <a:t>Λ</a:t>
            </a:r>
            <a:r>
              <a:rPr lang="en-US" dirty="0"/>
              <a:t>s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29F3D66-C15D-25DD-A50C-D7DF2DFE252A}"/>
              </a:ext>
            </a:extLst>
          </p:cNvPr>
          <p:cNvSpPr/>
          <p:nvPr/>
        </p:nvSpPr>
        <p:spPr>
          <a:xfrm rot="20799264" flipH="1" flipV="1">
            <a:off x="886297" y="3305426"/>
            <a:ext cx="1055671" cy="540247"/>
          </a:xfrm>
          <a:custGeom>
            <a:avLst/>
            <a:gdLst>
              <a:gd name="connsiteX0" fmla="*/ 527835 w 1055671"/>
              <a:gd name="connsiteY0" fmla="*/ 0 h 540247"/>
              <a:gd name="connsiteX1" fmla="*/ 1055671 w 1055671"/>
              <a:gd name="connsiteY1" fmla="*/ 270124 h 540247"/>
              <a:gd name="connsiteX2" fmla="*/ 527836 w 1055671"/>
              <a:gd name="connsiteY2" fmla="*/ 270124 h 540247"/>
              <a:gd name="connsiteX3" fmla="*/ 527835 w 1055671"/>
              <a:gd name="connsiteY3" fmla="*/ 0 h 540247"/>
              <a:gd name="connsiteX0" fmla="*/ 527835 w 1055671"/>
              <a:gd name="connsiteY0" fmla="*/ 0 h 540247"/>
              <a:gd name="connsiteX1" fmla="*/ 1055671 w 1055671"/>
              <a:gd name="connsiteY1" fmla="*/ 270124 h 54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5671" h="540247" stroke="0" extrusionOk="0">
                <a:moveTo>
                  <a:pt x="527835" y="0"/>
                </a:moveTo>
                <a:cubicBezTo>
                  <a:pt x="808017" y="-6991"/>
                  <a:pt x="1039580" y="126978"/>
                  <a:pt x="1055671" y="270124"/>
                </a:cubicBezTo>
                <a:cubicBezTo>
                  <a:pt x="925133" y="277196"/>
                  <a:pt x="635081" y="282117"/>
                  <a:pt x="527836" y="270124"/>
                </a:cubicBezTo>
                <a:cubicBezTo>
                  <a:pt x="512308" y="168272"/>
                  <a:pt x="521952" y="102116"/>
                  <a:pt x="527835" y="0"/>
                </a:cubicBezTo>
                <a:close/>
              </a:path>
              <a:path w="1055671" h="540247" fill="none" extrusionOk="0">
                <a:moveTo>
                  <a:pt x="527835" y="0"/>
                </a:moveTo>
                <a:cubicBezTo>
                  <a:pt x="821007" y="-6130"/>
                  <a:pt x="1038163" y="109459"/>
                  <a:pt x="1055671" y="270124"/>
                </a:cubicBezTo>
              </a:path>
              <a:path w="1055671" h="540247" fill="none" stroke="0" extrusionOk="0">
                <a:moveTo>
                  <a:pt x="527835" y="0"/>
                </a:moveTo>
                <a:cubicBezTo>
                  <a:pt x="819809" y="35851"/>
                  <a:pt x="1052858" y="111880"/>
                  <a:pt x="1055671" y="270124"/>
                </a:cubicBezTo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0C7D57-3CC9-F35E-D3E6-3D02FF1658B0}"/>
              </a:ext>
            </a:extLst>
          </p:cNvPr>
          <p:cNvSpPr txBox="1"/>
          <p:nvPr/>
        </p:nvSpPr>
        <p:spPr>
          <a:xfrm rot="20664493">
            <a:off x="329578" y="3388117"/>
            <a:ext cx="1505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compositor</a:t>
            </a: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E165653C-F8EA-6AA6-2521-93689833970E}"/>
              </a:ext>
            </a:extLst>
          </p:cNvPr>
          <p:cNvSpPr/>
          <p:nvPr/>
        </p:nvSpPr>
        <p:spPr>
          <a:xfrm rot="20363492" flipH="1" flipV="1">
            <a:off x="977621" y="4846631"/>
            <a:ext cx="1077162" cy="470627"/>
          </a:xfrm>
          <a:custGeom>
            <a:avLst/>
            <a:gdLst>
              <a:gd name="connsiteX0" fmla="*/ 538581 w 1077162"/>
              <a:gd name="connsiteY0" fmla="*/ 0 h 470627"/>
              <a:gd name="connsiteX1" fmla="*/ 1077162 w 1077162"/>
              <a:gd name="connsiteY1" fmla="*/ 235314 h 470627"/>
              <a:gd name="connsiteX2" fmla="*/ 538581 w 1077162"/>
              <a:gd name="connsiteY2" fmla="*/ 235314 h 470627"/>
              <a:gd name="connsiteX3" fmla="*/ 538581 w 1077162"/>
              <a:gd name="connsiteY3" fmla="*/ 0 h 470627"/>
              <a:gd name="connsiteX0" fmla="*/ 538581 w 1077162"/>
              <a:gd name="connsiteY0" fmla="*/ 0 h 470627"/>
              <a:gd name="connsiteX1" fmla="*/ 1077162 w 1077162"/>
              <a:gd name="connsiteY1" fmla="*/ 235314 h 47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7162" h="470627" stroke="0" extrusionOk="0">
                <a:moveTo>
                  <a:pt x="538581" y="0"/>
                </a:moveTo>
                <a:cubicBezTo>
                  <a:pt x="808414" y="-17035"/>
                  <a:pt x="1050034" y="115535"/>
                  <a:pt x="1077162" y="235314"/>
                </a:cubicBezTo>
                <a:cubicBezTo>
                  <a:pt x="841433" y="239441"/>
                  <a:pt x="674593" y="252824"/>
                  <a:pt x="538581" y="235314"/>
                </a:cubicBezTo>
                <a:cubicBezTo>
                  <a:pt x="542037" y="150998"/>
                  <a:pt x="533373" y="58643"/>
                  <a:pt x="538581" y="0"/>
                </a:cubicBezTo>
                <a:close/>
              </a:path>
              <a:path w="1077162" h="470627" fill="none" extrusionOk="0">
                <a:moveTo>
                  <a:pt x="538581" y="0"/>
                </a:moveTo>
                <a:cubicBezTo>
                  <a:pt x="840735" y="-9680"/>
                  <a:pt x="1049632" y="101138"/>
                  <a:pt x="1077162" y="235314"/>
                </a:cubicBezTo>
              </a:path>
              <a:path w="1077162" h="470627" fill="none" stroke="0" extrusionOk="0">
                <a:moveTo>
                  <a:pt x="538581" y="0"/>
                </a:moveTo>
                <a:cubicBezTo>
                  <a:pt x="854852" y="8993"/>
                  <a:pt x="1105433" y="108708"/>
                  <a:pt x="1077162" y="235314"/>
                </a:cubicBezTo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228DB2-927E-0183-0252-C482DAA05900}"/>
              </a:ext>
            </a:extLst>
          </p:cNvPr>
          <p:cNvSpPr txBox="1"/>
          <p:nvPr/>
        </p:nvSpPr>
        <p:spPr>
          <a:xfrm rot="20256772">
            <a:off x="167306" y="4824017"/>
            <a:ext cx="150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underlying</a:t>
            </a:r>
          </a:p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log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7B1A8A9F-74F0-D723-DE74-CBA3D2B460BF}"/>
              </a:ext>
            </a:extLst>
          </p:cNvPr>
          <p:cNvSpPr/>
          <p:nvPr/>
        </p:nvSpPr>
        <p:spPr>
          <a:xfrm rot="7948322" flipH="1" flipV="1">
            <a:off x="3968683" y="2129934"/>
            <a:ext cx="1077162" cy="470627"/>
          </a:xfrm>
          <a:custGeom>
            <a:avLst/>
            <a:gdLst>
              <a:gd name="connsiteX0" fmla="*/ 538581 w 1077162"/>
              <a:gd name="connsiteY0" fmla="*/ 0 h 470627"/>
              <a:gd name="connsiteX1" fmla="*/ 1077162 w 1077162"/>
              <a:gd name="connsiteY1" fmla="*/ 235314 h 470627"/>
              <a:gd name="connsiteX2" fmla="*/ 538581 w 1077162"/>
              <a:gd name="connsiteY2" fmla="*/ 235314 h 470627"/>
              <a:gd name="connsiteX3" fmla="*/ 538581 w 1077162"/>
              <a:gd name="connsiteY3" fmla="*/ 0 h 470627"/>
              <a:gd name="connsiteX0" fmla="*/ 538581 w 1077162"/>
              <a:gd name="connsiteY0" fmla="*/ 0 h 470627"/>
              <a:gd name="connsiteX1" fmla="*/ 1077162 w 1077162"/>
              <a:gd name="connsiteY1" fmla="*/ 235314 h 47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7162" h="470627" stroke="0" extrusionOk="0">
                <a:moveTo>
                  <a:pt x="538581" y="0"/>
                </a:moveTo>
                <a:cubicBezTo>
                  <a:pt x="808414" y="-17035"/>
                  <a:pt x="1050034" y="115535"/>
                  <a:pt x="1077162" y="235314"/>
                </a:cubicBezTo>
                <a:cubicBezTo>
                  <a:pt x="841433" y="239441"/>
                  <a:pt x="674593" y="252824"/>
                  <a:pt x="538581" y="235314"/>
                </a:cubicBezTo>
                <a:cubicBezTo>
                  <a:pt x="542037" y="150998"/>
                  <a:pt x="533373" y="58643"/>
                  <a:pt x="538581" y="0"/>
                </a:cubicBezTo>
                <a:close/>
              </a:path>
              <a:path w="1077162" h="470627" fill="none" extrusionOk="0">
                <a:moveTo>
                  <a:pt x="538581" y="0"/>
                </a:moveTo>
                <a:cubicBezTo>
                  <a:pt x="840735" y="-9680"/>
                  <a:pt x="1049632" y="101138"/>
                  <a:pt x="1077162" y="235314"/>
                </a:cubicBezTo>
              </a:path>
              <a:path w="1077162" h="470627" fill="none" stroke="0" extrusionOk="0">
                <a:moveTo>
                  <a:pt x="538581" y="0"/>
                </a:moveTo>
                <a:cubicBezTo>
                  <a:pt x="854852" y="8993"/>
                  <a:pt x="1105433" y="108708"/>
                  <a:pt x="1077162" y="235314"/>
                </a:cubicBezTo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0651CF7-7D5C-66D1-D276-0970106A337D}"/>
              </a:ext>
            </a:extLst>
          </p:cNvPr>
          <p:cNvSpPr txBox="1"/>
          <p:nvPr/>
        </p:nvSpPr>
        <p:spPr>
          <a:xfrm rot="19079133">
            <a:off x="3326434" y="2205090"/>
            <a:ext cx="150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overlay</a:t>
            </a:r>
          </a:p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log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45499C0F-3F36-890E-D272-1E884BE74F42}"/>
              </a:ext>
            </a:extLst>
          </p:cNvPr>
          <p:cNvSpPr/>
          <p:nvPr/>
        </p:nvSpPr>
        <p:spPr>
          <a:xfrm rot="16200000">
            <a:off x="7807018" y="3376618"/>
            <a:ext cx="215869" cy="2236296"/>
          </a:xfrm>
          <a:prstGeom prst="rightBrac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286E6E-2A7F-D6B6-FA21-FB2F81A23D8A}"/>
              </a:ext>
            </a:extLst>
          </p:cNvPr>
          <p:cNvSpPr txBox="1"/>
          <p:nvPr/>
        </p:nvSpPr>
        <p:spPr>
          <a:xfrm>
            <a:off x="7162181" y="4086201"/>
            <a:ext cx="1505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secure majority</a:t>
            </a:r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0D0ABEF8-4E3C-1475-F64E-EFEB68FCA74D}"/>
              </a:ext>
            </a:extLst>
          </p:cNvPr>
          <p:cNvSpPr/>
          <p:nvPr/>
        </p:nvSpPr>
        <p:spPr>
          <a:xfrm rot="21308971" flipH="1" flipV="1">
            <a:off x="608897" y="2063395"/>
            <a:ext cx="1077162" cy="470627"/>
          </a:xfrm>
          <a:custGeom>
            <a:avLst/>
            <a:gdLst>
              <a:gd name="connsiteX0" fmla="*/ 538581 w 1077162"/>
              <a:gd name="connsiteY0" fmla="*/ 0 h 470627"/>
              <a:gd name="connsiteX1" fmla="*/ 1077162 w 1077162"/>
              <a:gd name="connsiteY1" fmla="*/ 235314 h 470627"/>
              <a:gd name="connsiteX2" fmla="*/ 538581 w 1077162"/>
              <a:gd name="connsiteY2" fmla="*/ 235314 h 470627"/>
              <a:gd name="connsiteX3" fmla="*/ 538581 w 1077162"/>
              <a:gd name="connsiteY3" fmla="*/ 0 h 470627"/>
              <a:gd name="connsiteX0" fmla="*/ 538581 w 1077162"/>
              <a:gd name="connsiteY0" fmla="*/ 0 h 470627"/>
              <a:gd name="connsiteX1" fmla="*/ 1077162 w 1077162"/>
              <a:gd name="connsiteY1" fmla="*/ 235314 h 47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7162" h="470627" stroke="0" extrusionOk="0">
                <a:moveTo>
                  <a:pt x="538581" y="0"/>
                </a:moveTo>
                <a:cubicBezTo>
                  <a:pt x="808414" y="-17035"/>
                  <a:pt x="1050034" y="115535"/>
                  <a:pt x="1077162" y="235314"/>
                </a:cubicBezTo>
                <a:cubicBezTo>
                  <a:pt x="841433" y="239441"/>
                  <a:pt x="674593" y="252824"/>
                  <a:pt x="538581" y="235314"/>
                </a:cubicBezTo>
                <a:cubicBezTo>
                  <a:pt x="542037" y="150998"/>
                  <a:pt x="533373" y="58643"/>
                  <a:pt x="538581" y="0"/>
                </a:cubicBezTo>
                <a:close/>
              </a:path>
              <a:path w="1077162" h="470627" fill="none" extrusionOk="0">
                <a:moveTo>
                  <a:pt x="538581" y="0"/>
                </a:moveTo>
                <a:cubicBezTo>
                  <a:pt x="840735" y="-9680"/>
                  <a:pt x="1049632" y="101138"/>
                  <a:pt x="1077162" y="235314"/>
                </a:cubicBezTo>
              </a:path>
              <a:path w="1077162" h="470627" fill="none" stroke="0" extrusionOk="0">
                <a:moveTo>
                  <a:pt x="538581" y="0"/>
                </a:moveTo>
                <a:cubicBezTo>
                  <a:pt x="854852" y="8993"/>
                  <a:pt x="1105433" y="108708"/>
                  <a:pt x="1077162" y="235314"/>
                </a:cubicBezTo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B6C27E1-6E86-C80B-8D6B-5C75476327A8}"/>
              </a:ext>
            </a:extLst>
          </p:cNvPr>
          <p:cNvSpPr txBox="1"/>
          <p:nvPr/>
        </p:nvSpPr>
        <p:spPr>
          <a:xfrm rot="20873387">
            <a:off x="-348415" y="1695532"/>
            <a:ext cx="204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overlay</a:t>
            </a:r>
          </a:p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transaction</a:t>
            </a:r>
          </a:p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(separate coin)</a:t>
            </a:r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AE635AF3-0BF4-BD9D-27E3-64EB20DE53D0}"/>
              </a:ext>
            </a:extLst>
          </p:cNvPr>
          <p:cNvSpPr/>
          <p:nvPr/>
        </p:nvSpPr>
        <p:spPr>
          <a:xfrm>
            <a:off x="10600410" y="2630739"/>
            <a:ext cx="207289" cy="3043287"/>
          </a:xfrm>
          <a:prstGeom prst="rightBrac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A9762A-FB56-55A6-0427-0FAB1837ADBC}"/>
              </a:ext>
            </a:extLst>
          </p:cNvPr>
          <p:cNvSpPr txBox="1"/>
          <p:nvPr/>
        </p:nvSpPr>
        <p:spPr>
          <a:xfrm rot="20620996">
            <a:off x="10695375" y="3599148"/>
            <a:ext cx="1505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no honesty assumption among compositors</a:t>
            </a: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C5B031F5-B6A0-66A1-72EB-B2330B851B95}"/>
              </a:ext>
            </a:extLst>
          </p:cNvPr>
          <p:cNvSpPr/>
          <p:nvPr/>
        </p:nvSpPr>
        <p:spPr>
          <a:xfrm flipH="1" flipV="1">
            <a:off x="1896526" y="5232756"/>
            <a:ext cx="2084513" cy="767242"/>
          </a:xfrm>
          <a:prstGeom prst="arc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7A3254AF-CE54-CECF-1A44-68819479DF66}"/>
              </a:ext>
            </a:extLst>
          </p:cNvPr>
          <p:cNvSpPr/>
          <p:nvPr/>
        </p:nvSpPr>
        <p:spPr>
          <a:xfrm flipV="1">
            <a:off x="3609751" y="5233417"/>
            <a:ext cx="3449610" cy="730249"/>
          </a:xfrm>
          <a:prstGeom prst="arc">
            <a:avLst>
              <a:gd name="adj1" fmla="val 16200000"/>
              <a:gd name="adj2" fmla="val 21529577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6519EB9-CE6C-D54E-B52F-F63EEC768F13}"/>
              </a:ext>
            </a:extLst>
          </p:cNvPr>
          <p:cNvSpPr txBox="1"/>
          <p:nvPr/>
        </p:nvSpPr>
        <p:spPr>
          <a:xfrm>
            <a:off x="2958903" y="5848804"/>
            <a:ext cx="24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different clients to the same log protocol instance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92C0336-6FD6-4581-B037-FD43B73E0AE4}"/>
              </a:ext>
            </a:extLst>
          </p:cNvPr>
          <p:cNvSpPr txBox="1"/>
          <p:nvPr/>
        </p:nvSpPr>
        <p:spPr>
          <a:xfrm rot="20620996">
            <a:off x="5152845" y="3930176"/>
            <a:ext cx="150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no direct communication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CE9154E6-6345-99B6-E9DC-6275091532E7}"/>
              </a:ext>
            </a:extLst>
          </p:cNvPr>
          <p:cNvSpPr/>
          <p:nvPr/>
        </p:nvSpPr>
        <p:spPr>
          <a:xfrm rot="10464988" flipH="1">
            <a:off x="3814833" y="773863"/>
            <a:ext cx="3493971" cy="3860407"/>
          </a:xfrm>
          <a:custGeom>
            <a:avLst/>
            <a:gdLst>
              <a:gd name="connsiteX0" fmla="*/ 1280664 w 3493971"/>
              <a:gd name="connsiteY0" fmla="*/ 70035 h 3860407"/>
              <a:gd name="connsiteX1" fmla="*/ 2598874 w 3493971"/>
              <a:gd name="connsiteY1" fmla="*/ 245042 h 3860407"/>
              <a:gd name="connsiteX2" fmla="*/ 2314911 w 3493971"/>
              <a:gd name="connsiteY2" fmla="*/ 806763 h 3860407"/>
              <a:gd name="connsiteX3" fmla="*/ 2022430 w 3493971"/>
              <a:gd name="connsiteY3" fmla="*/ 1385335 h 3860407"/>
              <a:gd name="connsiteX4" fmla="*/ 1746986 w 3493971"/>
              <a:gd name="connsiteY4" fmla="*/ 1930204 h 3860407"/>
              <a:gd name="connsiteX5" fmla="*/ 1596209 w 3493971"/>
              <a:gd name="connsiteY5" fmla="*/ 1328749 h 3860407"/>
              <a:gd name="connsiteX6" fmla="*/ 1445431 w 3493971"/>
              <a:gd name="connsiteY6" fmla="*/ 727295 h 3860407"/>
              <a:gd name="connsiteX7" fmla="*/ 1280664 w 3493971"/>
              <a:gd name="connsiteY7" fmla="*/ 70035 h 3860407"/>
              <a:gd name="connsiteX0" fmla="*/ 1280664 w 3493971"/>
              <a:gd name="connsiteY0" fmla="*/ 70035 h 3860407"/>
              <a:gd name="connsiteX1" fmla="*/ 2598874 w 3493971"/>
              <a:gd name="connsiteY1" fmla="*/ 245042 h 386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3971" h="3860407" stroke="0" extrusionOk="0">
                <a:moveTo>
                  <a:pt x="1280664" y="70035"/>
                </a:moveTo>
                <a:cubicBezTo>
                  <a:pt x="1750775" y="-101597"/>
                  <a:pt x="2237709" y="-24585"/>
                  <a:pt x="2598874" y="245042"/>
                </a:cubicBezTo>
                <a:cubicBezTo>
                  <a:pt x="2499116" y="473470"/>
                  <a:pt x="2380129" y="619915"/>
                  <a:pt x="2314911" y="806763"/>
                </a:cubicBezTo>
                <a:cubicBezTo>
                  <a:pt x="2249693" y="993611"/>
                  <a:pt x="2127239" y="1151133"/>
                  <a:pt x="2022430" y="1385335"/>
                </a:cubicBezTo>
                <a:cubicBezTo>
                  <a:pt x="1917621" y="1619537"/>
                  <a:pt x="1833112" y="1792709"/>
                  <a:pt x="1746986" y="1930204"/>
                </a:cubicBezTo>
                <a:cubicBezTo>
                  <a:pt x="1684656" y="1669186"/>
                  <a:pt x="1646542" y="1630653"/>
                  <a:pt x="1596209" y="1328749"/>
                </a:cubicBezTo>
                <a:cubicBezTo>
                  <a:pt x="1545875" y="1026845"/>
                  <a:pt x="1497587" y="881922"/>
                  <a:pt x="1445431" y="727295"/>
                </a:cubicBezTo>
                <a:cubicBezTo>
                  <a:pt x="1393275" y="572668"/>
                  <a:pt x="1307533" y="267201"/>
                  <a:pt x="1280664" y="70035"/>
                </a:cubicBezTo>
                <a:close/>
              </a:path>
              <a:path w="3493971" h="3860407" fill="none" extrusionOk="0">
                <a:moveTo>
                  <a:pt x="1280664" y="70035"/>
                </a:moveTo>
                <a:cubicBezTo>
                  <a:pt x="1637941" y="-26655"/>
                  <a:pt x="2145155" y="-61839"/>
                  <a:pt x="2598874" y="245042"/>
                </a:cubicBezTo>
              </a:path>
              <a:path w="3493971" h="3860407" fill="none" stroke="0" extrusionOk="0">
                <a:moveTo>
                  <a:pt x="1280664" y="70035"/>
                </a:moveTo>
                <a:cubicBezTo>
                  <a:pt x="1756077" y="-8249"/>
                  <a:pt x="2186826" y="51712"/>
                  <a:pt x="2598874" y="245042"/>
                </a:cubicBezTo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310840088">
                  <a:prstGeom prst="arc">
                    <a:avLst>
                      <a:gd name="adj1" fmla="val 15355600"/>
                      <a:gd name="adj2" fmla="val 1780905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800080"/>
              </a:highligh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766124-D1C4-14B3-E706-B01D03F69670}"/>
              </a:ext>
            </a:extLst>
          </p:cNvPr>
          <p:cNvSpPr txBox="1"/>
          <p:nvPr/>
        </p:nvSpPr>
        <p:spPr>
          <a:xfrm>
            <a:off x="5752703" y="430278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1983D02-3018-248C-B8F7-536F0F501351}"/>
              </a:ext>
            </a:extLst>
          </p:cNvPr>
          <p:cNvSpPr/>
          <p:nvPr/>
        </p:nvSpPr>
        <p:spPr>
          <a:xfrm>
            <a:off x="1462835" y="1851160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C8D41A4-4882-1385-D307-E9CE70E03241}"/>
              </a:ext>
            </a:extLst>
          </p:cNvPr>
          <p:cNvSpPr/>
          <p:nvPr/>
        </p:nvSpPr>
        <p:spPr>
          <a:xfrm>
            <a:off x="6757781" y="2169114"/>
            <a:ext cx="359764" cy="3597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6226CD3-F1B2-E43A-262D-FD0CEA2230A0}"/>
              </a:ext>
            </a:extLst>
          </p:cNvPr>
          <p:cNvGrpSpPr/>
          <p:nvPr/>
        </p:nvGrpSpPr>
        <p:grpSpPr>
          <a:xfrm>
            <a:off x="4822465" y="1880551"/>
            <a:ext cx="1453702" cy="381822"/>
            <a:chOff x="4822465" y="1321252"/>
            <a:chExt cx="1453702" cy="381822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1243BEA-9E33-B7B6-C53F-0720924D61DC}"/>
                </a:ext>
              </a:extLst>
            </p:cNvPr>
            <p:cNvSpPr/>
            <p:nvPr/>
          </p:nvSpPr>
          <p:spPr>
            <a:xfrm>
              <a:off x="5121308" y="1337065"/>
              <a:ext cx="359764" cy="3597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19E35E9-28EB-BC2B-99F6-2D8F432B9517}"/>
                </a:ext>
              </a:extLst>
            </p:cNvPr>
            <p:cNvSpPr/>
            <p:nvPr/>
          </p:nvSpPr>
          <p:spPr>
            <a:xfrm>
              <a:off x="5610149" y="1337065"/>
              <a:ext cx="359764" cy="3597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CC701FD-3553-192A-FB0A-CFA1A13CA8F3}"/>
                </a:ext>
              </a:extLst>
            </p:cNvPr>
            <p:cNvSpPr txBox="1"/>
            <p:nvPr/>
          </p:nvSpPr>
          <p:spPr>
            <a:xfrm>
              <a:off x="4822465" y="1333742"/>
              <a:ext cx="25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70571AB-C379-7984-1B68-CB767C3672F2}"/>
                </a:ext>
              </a:extLst>
            </p:cNvPr>
            <p:cNvSpPr txBox="1"/>
            <p:nvPr/>
          </p:nvSpPr>
          <p:spPr>
            <a:xfrm>
              <a:off x="6024175" y="1321252"/>
              <a:ext cx="25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9371BF16-5330-B831-FF32-1F14332B4E3D}"/>
              </a:ext>
            </a:extLst>
          </p:cNvPr>
          <p:cNvCxnSpPr>
            <a:cxnSpLocks/>
            <a:endCxn id="79" idx="1"/>
          </p:cNvCxnSpPr>
          <p:nvPr/>
        </p:nvCxnSpPr>
        <p:spPr>
          <a:xfrm rot="5400000" flipH="1" flipV="1">
            <a:off x="4348261" y="2324509"/>
            <a:ext cx="721006" cy="22740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058CB01-1287-CF96-0265-828E6FF9AE27}"/>
              </a:ext>
            </a:extLst>
          </p:cNvPr>
          <p:cNvGrpSpPr/>
          <p:nvPr/>
        </p:nvGrpSpPr>
        <p:grpSpPr>
          <a:xfrm>
            <a:off x="9515745" y="1604559"/>
            <a:ext cx="1453702" cy="381822"/>
            <a:chOff x="4822465" y="1321252"/>
            <a:chExt cx="1453702" cy="38182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7D21FDA-B4D7-0438-2B5A-8463FC2BCADF}"/>
                </a:ext>
              </a:extLst>
            </p:cNvPr>
            <p:cNvSpPr/>
            <p:nvPr/>
          </p:nvSpPr>
          <p:spPr>
            <a:xfrm>
              <a:off x="5121308" y="1337065"/>
              <a:ext cx="359764" cy="35976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8B41F49-79AE-FE89-88BF-C9B9AE552545}"/>
                </a:ext>
              </a:extLst>
            </p:cNvPr>
            <p:cNvSpPr/>
            <p:nvPr/>
          </p:nvSpPr>
          <p:spPr>
            <a:xfrm>
              <a:off x="5610149" y="1337065"/>
              <a:ext cx="359764" cy="3597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6812B67-EF8F-87F3-B6E1-E30DD739EB52}"/>
                </a:ext>
              </a:extLst>
            </p:cNvPr>
            <p:cNvSpPr txBox="1"/>
            <p:nvPr/>
          </p:nvSpPr>
          <p:spPr>
            <a:xfrm>
              <a:off x="4822465" y="1333742"/>
              <a:ext cx="25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BF0D32C-9A29-91BE-0D67-27A8895C664A}"/>
                </a:ext>
              </a:extLst>
            </p:cNvPr>
            <p:cNvSpPr txBox="1"/>
            <p:nvPr/>
          </p:nvSpPr>
          <p:spPr>
            <a:xfrm>
              <a:off x="6024175" y="1321252"/>
              <a:ext cx="25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]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76AD9F51-0CE4-965B-4A76-03C5D9BDFF97}"/>
              </a:ext>
            </a:extLst>
          </p:cNvPr>
          <p:cNvSpPr txBox="1"/>
          <p:nvPr/>
        </p:nvSpPr>
        <p:spPr>
          <a:xfrm>
            <a:off x="6404613" y="2175719"/>
            <a:ext cx="536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A173382-09FE-C75D-0BA7-2F95D1976AD9}"/>
              </a:ext>
            </a:extLst>
          </p:cNvPr>
          <p:cNvSpPr/>
          <p:nvPr/>
        </p:nvSpPr>
        <p:spPr>
          <a:xfrm flipH="1">
            <a:off x="6108069" y="1764871"/>
            <a:ext cx="2291867" cy="636130"/>
          </a:xfrm>
          <a:prstGeom prst="arc">
            <a:avLst>
              <a:gd name="adj1" fmla="val 18727614"/>
              <a:gd name="adj2" fmla="val 21171975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6FDDC72-A3E9-37BF-6F1D-7F0619276AC9}"/>
              </a:ext>
            </a:extLst>
          </p:cNvPr>
          <p:cNvSpPr/>
          <p:nvPr/>
        </p:nvSpPr>
        <p:spPr>
          <a:xfrm rot="1235745" flipH="1">
            <a:off x="8070066" y="1862640"/>
            <a:ext cx="2291867" cy="636130"/>
          </a:xfrm>
          <a:prstGeom prst="arc">
            <a:avLst>
              <a:gd name="adj1" fmla="val 17978228"/>
              <a:gd name="adj2" fmla="val 21033283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AD693-99A3-4918-7B24-02CB66755C3F}"/>
              </a:ext>
            </a:extLst>
          </p:cNvPr>
          <p:cNvSpPr txBox="1"/>
          <p:nvPr/>
        </p:nvSpPr>
        <p:spPr>
          <a:xfrm rot="21407356">
            <a:off x="6944238" y="1576735"/>
            <a:ext cx="1505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we </a:t>
            </a:r>
            <a:r>
              <a:rPr lang="en-US" sz="12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want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 safety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A07D55-FEFA-DBEC-D153-A0F832646A91}"/>
              </a:ext>
            </a:extLst>
          </p:cNvPr>
          <p:cNvSpPr txBox="1"/>
          <p:nvPr/>
        </p:nvSpPr>
        <p:spPr>
          <a:xfrm>
            <a:off x="951604" y="6282773"/>
            <a:ext cx="6372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safety is promised</a:t>
            </a:r>
          </a:p>
        </p:txBody>
      </p:sp>
    </p:spTree>
    <p:extLst>
      <p:ext uri="{BB962C8B-B14F-4D97-AF65-F5344CB8AC3E}">
        <p14:creationId xmlns:p14="http://schemas.microsoft.com/office/powerpoint/2010/main" val="5468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/>
      <p:bldP spid="38" grpId="0" animBg="1"/>
      <p:bldP spid="39" grpId="0" animBg="1"/>
      <p:bldP spid="40" grpId="0" animBg="1"/>
      <p:bldP spid="42" grpId="0"/>
      <p:bldP spid="43" grpId="0"/>
      <p:bldP spid="44" grpId="0"/>
      <p:bldP spid="45" grpId="0"/>
      <p:bldP spid="47" grpId="0"/>
      <p:bldP spid="48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6" grpId="0" animBg="1"/>
      <p:bldP spid="67" grpId="0" animBg="1"/>
      <p:bldP spid="68" grpId="0"/>
      <p:bldP spid="70" grpId="0"/>
      <p:bldP spid="73" grpId="0" animBg="1"/>
      <p:bldP spid="74" grpId="0"/>
      <p:bldP spid="75" grpId="0" animBg="1"/>
      <p:bldP spid="76" grpId="0" animBg="1"/>
      <p:bldP spid="92" grpId="0"/>
      <p:bldP spid="3" grpId="0" animBg="1"/>
      <p:bldP spid="7" grpId="0" animBg="1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E0C2-7F01-C728-36E5-FB10C783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theorem (informal)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695F4-C372-1176-FA73-193A0B228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 </a:t>
            </a:r>
            <a:r>
              <a:rPr lang="en-US" i="1" dirty="0"/>
              <a:t>majority</a:t>
            </a:r>
            <a:r>
              <a:rPr lang="en-US" dirty="0"/>
              <a:t> of the underlying are </a:t>
            </a:r>
            <a:r>
              <a:rPr lang="en-US" i="1" dirty="0"/>
              <a:t>secure </a:t>
            </a:r>
            <a:r>
              <a:rPr lang="en-US" dirty="0"/>
              <a:t>logs (safe &amp; live).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</a:t>
            </a:r>
            <a:r>
              <a:rPr lang="en-US" b="1" dirty="0"/>
              <a:t>Rollerblade</a:t>
            </a:r>
            <a:r>
              <a:rPr lang="en-US" dirty="0"/>
              <a:t> is a secure log (safe &amp; live).</a:t>
            </a:r>
          </a:p>
        </p:txBody>
      </p:sp>
    </p:spTree>
    <p:extLst>
      <p:ext uri="{BB962C8B-B14F-4D97-AF65-F5344CB8AC3E}">
        <p14:creationId xmlns:p14="http://schemas.microsoft.com/office/powerpoint/2010/main" val="2399790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12095</TotalTime>
  <Words>1116</Words>
  <Application>Microsoft Macintosh PowerPoint</Application>
  <PresentationFormat>Widescreen</PresentationFormat>
  <Paragraphs>370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Aptos Display</vt:lpstr>
      <vt:lpstr>Arial</vt:lpstr>
      <vt:lpstr>Segoe Print</vt:lpstr>
      <vt:lpstr>system-ui</vt:lpstr>
      <vt:lpstr>Wingdings</vt:lpstr>
      <vt:lpstr>Office Theme</vt:lpstr>
      <vt:lpstr>Rollerblade Replicated Distributed Protocol Emulation on Top of Ledgers</vt:lpstr>
      <vt:lpstr>Reliability in Circuits</vt:lpstr>
      <vt:lpstr>Reliability in Circuits</vt:lpstr>
      <vt:lpstr>Log protocol: An ordering service</vt:lpstr>
      <vt:lpstr>Log protocol: An ordering service</vt:lpstr>
      <vt:lpstr>Reliability in Logs</vt:lpstr>
      <vt:lpstr>Reliability in Logs</vt:lpstr>
      <vt:lpstr>The setting: The compositor ledger</vt:lpstr>
      <vt:lpstr>Security theorem (informal)</vt:lpstr>
      <vt:lpstr>Warm-up solution: Take a majority vote</vt:lpstr>
      <vt:lpstr>This doesn’t work: Condorcet cycles</vt:lpstr>
      <vt:lpstr>Ordering between different parties</vt:lpstr>
      <vt:lpstr>Ordering between different logs</vt:lpstr>
      <vt:lpstr>Our construction: Rollerblade</vt:lpstr>
      <vt:lpstr>Emulating the collective execution of parties</vt:lpstr>
      <vt:lpstr>Details: The emulation of Z1</vt:lpstr>
      <vt:lpstr>Details: Emulating transaction writing</vt:lpstr>
      <vt:lpstr>Details: Transcribing logs</vt:lpstr>
      <vt:lpstr>Details: Emulating the network</vt:lpstr>
      <vt:lpstr>Our result: Emulation Theorem</vt:lpstr>
      <vt:lpstr>Our result: Replication Consistency</vt:lpstr>
      <vt:lpstr>Consensus result</vt:lpstr>
      <vt:lpstr>Takeaway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private keys problem – authenticated channels</vt:lpstr>
      <vt:lpstr>Taking a majority vote</vt:lpstr>
      <vt:lpstr>Overlay assumptions</vt:lpstr>
      <vt:lpstr>Underlying assumptions</vt:lpstr>
      <vt:lpstr>Party–Log analogy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Rollerblade Replicated Distributed Protocol Emulation on Top of Ledgers</dc:title>
  <dc:creator>Dionysis Zindros</dc:creator>
  <cp:lastModifiedBy>Dionysis Zindros</cp:lastModifiedBy>
  <cp:revision>4</cp:revision>
  <dcterms:created xsi:type="dcterms:W3CDTF">2024-05-13T17:01:19Z</dcterms:created>
  <dcterms:modified xsi:type="dcterms:W3CDTF">2024-05-23T17:33:02Z</dcterms:modified>
</cp:coreProperties>
</file>